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79" r:id="rId3"/>
    <p:sldId id="258" r:id="rId4"/>
    <p:sldId id="280" r:id="rId5"/>
    <p:sldId id="281" r:id="rId6"/>
    <p:sldId id="257" r:id="rId7"/>
    <p:sldId id="270" r:id="rId8"/>
    <p:sldId id="261" r:id="rId9"/>
    <p:sldId id="271" r:id="rId10"/>
    <p:sldId id="272" r:id="rId11"/>
    <p:sldId id="276" r:id="rId12"/>
    <p:sldId id="277" r:id="rId13"/>
    <p:sldId id="262" r:id="rId14"/>
    <p:sldId id="273" r:id="rId15"/>
    <p:sldId id="268" r:id="rId16"/>
    <p:sldId id="274" r:id="rId17"/>
    <p:sldId id="275" r:id="rId18"/>
    <p:sldId id="263" r:id="rId19"/>
    <p:sldId id="265" r:id="rId20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1D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4" d="100"/>
          <a:sy n="34" d="100"/>
        </p:scale>
        <p:origin x="1906" y="4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8DC94-DA7E-4936-825F-9348F6D9BC81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5018E-BD65-41A2-A0D7-06456AB6F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836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5018E-BD65-41A2-A0D7-06456AB6FCA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175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787E5-8E90-F3B9-AB74-F3F44289D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83E607-D41D-3EE7-C210-37511438A4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CC6222-EF8A-E0F7-846C-A1E8E87DCA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BA296-E4D0-0669-4321-995A6CE777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61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2461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85156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5988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82745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9407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gif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oidicode.com/route-trong-express-framework-191.html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toidicode.com/xoa-database-trong-mongodb-286.html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696200" y="5829299"/>
            <a:ext cx="12500718" cy="1386035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46913" y="340857"/>
            <a:ext cx="8015383" cy="475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19"/>
              </a:lnSpc>
              <a:spcBef>
                <a:spcPct val="0"/>
              </a:spcBef>
            </a:pPr>
            <a:r>
              <a:rPr lang="en-US" sz="6600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Online Learning Platform using MERN Stack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6420234" y="-1717598"/>
            <a:ext cx="3735531" cy="373553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47857" y="-643475"/>
            <a:ext cx="1286950" cy="128695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929195" y="8389571"/>
            <a:ext cx="3735531" cy="373553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0271063" y="7522582"/>
            <a:ext cx="7883332" cy="1811918"/>
          </a:xfrm>
          <a:custGeom>
            <a:avLst/>
            <a:gdLst/>
            <a:ahLst/>
            <a:cxnLst/>
            <a:rect l="l" t="t" r="r" b="b"/>
            <a:pathLst>
              <a:path w="8779632" h="1733977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745304" y="6366101"/>
            <a:ext cx="7366063" cy="974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5"/>
              </a:lnSpc>
              <a:spcBef>
                <a:spcPct val="0"/>
              </a:spcBef>
            </a:pPr>
            <a:r>
              <a:rPr lang="en-US" sz="2753" spc="-55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>
              <a:lnSpc>
                <a:spcPts val="3855"/>
              </a:lnSpc>
              <a:spcBef>
                <a:spcPct val="0"/>
              </a:spcBef>
            </a:pPr>
            <a:endParaRPr lang="en-US" sz="2753" spc="-55" dirty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0115225" y="4315296"/>
            <a:ext cx="7883332" cy="4521784"/>
            <a:chOff x="0" y="0"/>
            <a:chExt cx="7981950" cy="4578350"/>
          </a:xfrm>
        </p:grpSpPr>
        <p:sp>
          <p:nvSpPr>
            <p:cNvPr id="20" name="Freeform 20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t="-3261" b="-3261"/>
              </a:stretch>
            </a:blipFill>
          </p:spPr>
        </p:sp>
      </p:grpSp>
      <p:sp>
        <p:nvSpPr>
          <p:cNvPr id="27" name="TextBox 13">
            <a:extLst>
              <a:ext uri="{FF2B5EF4-FFF2-40B4-BE49-F238E27FC236}">
                <a16:creationId xmlns:a16="http://schemas.microsoft.com/office/drawing/2014/main" id="{DEFC1680-B5AC-B848-B8E7-A1E286FC5339}"/>
              </a:ext>
            </a:extLst>
          </p:cNvPr>
          <p:cNvSpPr txBox="1"/>
          <p:nvPr/>
        </p:nvSpPr>
        <p:spPr>
          <a:xfrm>
            <a:off x="927236" y="5730418"/>
            <a:ext cx="8301976" cy="2571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 spc="882" dirty="0">
                <a:solidFill>
                  <a:srgbClr val="051D40"/>
                </a:solidFill>
                <a:latin typeface="Open Sauce"/>
                <a:ea typeface="Open Sauce"/>
                <a:cs typeface="Open Sauce"/>
                <a:sym typeface="Open Sauce"/>
              </a:rPr>
              <a:t>Team members</a:t>
            </a:r>
            <a:r>
              <a:rPr lang="en-US" sz="2100" spc="882" dirty="0">
                <a:solidFill>
                  <a:srgbClr val="051D40"/>
                </a:solidFill>
                <a:latin typeface="Open Sauce"/>
                <a:ea typeface="Open Sauce"/>
                <a:cs typeface="Open Sauce"/>
                <a:sym typeface="Open Sauce"/>
              </a:rPr>
              <a:t>:</a:t>
            </a:r>
          </a:p>
          <a:p>
            <a:pPr algn="r">
              <a:lnSpc>
                <a:spcPts val="2940"/>
              </a:lnSpc>
              <a:spcBef>
                <a:spcPct val="0"/>
              </a:spcBef>
            </a:pPr>
            <a:endParaRPr lang="en-US" sz="2100" spc="882" dirty="0">
              <a:solidFill>
                <a:srgbClr val="051D4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spc="882" dirty="0">
                <a:solidFill>
                  <a:srgbClr val="051D40"/>
                </a:solidFill>
                <a:latin typeface="Open Sauce"/>
                <a:ea typeface="Open Sauce"/>
                <a:cs typeface="Open Sauce"/>
                <a:sym typeface="Open Sauce"/>
              </a:rPr>
              <a:t>SRIKRISHNA S (311421104312)</a:t>
            </a:r>
          </a:p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spc="882" dirty="0">
                <a:solidFill>
                  <a:srgbClr val="051D40"/>
                </a:solidFill>
                <a:latin typeface="Open Sauce"/>
                <a:ea typeface="Open Sauce"/>
                <a:cs typeface="Open Sauce"/>
                <a:sym typeface="Open Sauce"/>
              </a:rPr>
              <a:t>VIKIRA ADITYA R S (311421104108)</a:t>
            </a:r>
          </a:p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spc="882" dirty="0">
                <a:solidFill>
                  <a:srgbClr val="051D40"/>
                </a:solidFill>
                <a:latin typeface="Open Sauce"/>
                <a:ea typeface="Open Sauce"/>
                <a:cs typeface="Open Sauce"/>
                <a:sym typeface="Open Sauce"/>
              </a:rPr>
              <a:t>VISHNU VARDHAN K(311421104315)</a:t>
            </a:r>
          </a:p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spc="882" dirty="0">
                <a:solidFill>
                  <a:srgbClr val="051D40"/>
                </a:solidFill>
                <a:latin typeface="Open Sauce"/>
                <a:ea typeface="Open Sauce"/>
                <a:cs typeface="Open Sauce"/>
                <a:sym typeface="Open Sauce"/>
              </a:rPr>
              <a:t>SANTHOSH KUMAR D (311421104311)</a:t>
            </a:r>
          </a:p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spc="882" dirty="0">
                <a:solidFill>
                  <a:srgbClr val="051D40"/>
                </a:solidFill>
                <a:latin typeface="Open Sauce"/>
                <a:ea typeface="Open Sauce"/>
                <a:cs typeface="Open Sauce"/>
                <a:sym typeface="Open Sauce"/>
              </a:rPr>
              <a:t>JAGAN R(311421104304)</a:t>
            </a:r>
          </a:p>
        </p:txBody>
      </p:sp>
      <p:grpSp>
        <p:nvGrpSpPr>
          <p:cNvPr id="28" name="Group 4">
            <a:extLst>
              <a:ext uri="{FF2B5EF4-FFF2-40B4-BE49-F238E27FC236}">
                <a16:creationId xmlns:a16="http://schemas.microsoft.com/office/drawing/2014/main" id="{FFD742D9-1E94-31BF-3F5B-7E65EA89119C}"/>
              </a:ext>
            </a:extLst>
          </p:cNvPr>
          <p:cNvGrpSpPr/>
          <p:nvPr/>
        </p:nvGrpSpPr>
        <p:grpSpPr>
          <a:xfrm>
            <a:off x="10630205" y="3037211"/>
            <a:ext cx="6852115" cy="823383"/>
            <a:chOff x="0" y="0"/>
            <a:chExt cx="1804672" cy="216858"/>
          </a:xfrm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01272DDA-B72B-CE92-B3AF-B2C8BE2A3392}"/>
                </a:ext>
              </a:extLst>
            </p:cNvPr>
            <p:cNvSpPr/>
            <p:nvPr/>
          </p:nvSpPr>
          <p:spPr>
            <a:xfrm>
              <a:off x="0" y="0"/>
              <a:ext cx="1804672" cy="216858"/>
            </a:xfrm>
            <a:custGeom>
              <a:avLst/>
              <a:gdLst/>
              <a:ahLst/>
              <a:cxnLst/>
              <a:rect l="l" t="t" r="r" b="b"/>
              <a:pathLst>
                <a:path w="1804672" h="216858">
                  <a:moveTo>
                    <a:pt x="108429" y="0"/>
                  </a:moveTo>
                  <a:lnTo>
                    <a:pt x="1696243" y="0"/>
                  </a:lnTo>
                  <a:cubicBezTo>
                    <a:pt x="1756127" y="0"/>
                    <a:pt x="1804672" y="48545"/>
                    <a:pt x="1804672" y="108429"/>
                  </a:cubicBezTo>
                  <a:lnTo>
                    <a:pt x="1804672" y="108429"/>
                  </a:lnTo>
                  <a:cubicBezTo>
                    <a:pt x="1804672" y="137186"/>
                    <a:pt x="1793248" y="164766"/>
                    <a:pt x="1772914" y="185100"/>
                  </a:cubicBezTo>
                  <a:cubicBezTo>
                    <a:pt x="1752580" y="205434"/>
                    <a:pt x="1725000" y="216858"/>
                    <a:pt x="1696243" y="216858"/>
                  </a:cubicBezTo>
                  <a:lnTo>
                    <a:pt x="108429" y="216858"/>
                  </a:lnTo>
                  <a:cubicBezTo>
                    <a:pt x="48545" y="216858"/>
                    <a:pt x="0" y="168313"/>
                    <a:pt x="0" y="108429"/>
                  </a:cubicBezTo>
                  <a:lnTo>
                    <a:pt x="0" y="108429"/>
                  </a:lnTo>
                  <a:cubicBezTo>
                    <a:pt x="0" y="48545"/>
                    <a:pt x="48545" y="0"/>
                    <a:pt x="1084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695C4A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" name="TextBox 6">
              <a:extLst>
                <a:ext uri="{FF2B5EF4-FFF2-40B4-BE49-F238E27FC236}">
                  <a16:creationId xmlns:a16="http://schemas.microsoft.com/office/drawing/2014/main" id="{34987658-B69C-4512-C23D-E65E4CD30C2E}"/>
                </a:ext>
              </a:extLst>
            </p:cNvPr>
            <p:cNvSpPr txBox="1"/>
            <p:nvPr/>
          </p:nvSpPr>
          <p:spPr>
            <a:xfrm>
              <a:off x="0" y="-47625"/>
              <a:ext cx="1804672" cy="264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31" name="TextBox 14">
            <a:extLst>
              <a:ext uri="{FF2B5EF4-FFF2-40B4-BE49-F238E27FC236}">
                <a16:creationId xmlns:a16="http://schemas.microsoft.com/office/drawing/2014/main" id="{E23911CB-6403-9C6E-DD8A-A492C6EBFCE1}"/>
              </a:ext>
            </a:extLst>
          </p:cNvPr>
          <p:cNvSpPr txBox="1"/>
          <p:nvPr/>
        </p:nvSpPr>
        <p:spPr>
          <a:xfrm>
            <a:off x="11161270" y="3258945"/>
            <a:ext cx="5570576" cy="419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8"/>
              </a:lnSpc>
              <a:spcBef>
                <a:spcPct val="0"/>
              </a:spcBef>
            </a:pPr>
            <a:r>
              <a:rPr lang="en-US" sz="2800" dirty="0"/>
              <a:t>TEAM ID : NM2024TMID00577</a:t>
            </a:r>
            <a:endParaRPr lang="en-US" sz="2427" spc="1019" dirty="0">
              <a:solidFill>
                <a:srgbClr val="255C8C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1047155" y="4544317"/>
            <a:ext cx="523578" cy="523578"/>
          </a:xfrm>
          <a:prstGeom prst="roundRect">
            <a:avLst>
              <a:gd name="adj" fmla="val 8572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869877" y="4544318"/>
            <a:ext cx="3520231" cy="439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2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 Management</a:t>
            </a:r>
            <a:endParaRPr lang="en-US" sz="2750" dirty="0"/>
          </a:p>
        </p:txBody>
      </p:sp>
      <p:sp>
        <p:nvSpPr>
          <p:cNvPr id="5" name="Text 3"/>
          <p:cNvSpPr/>
          <p:nvPr/>
        </p:nvSpPr>
        <p:spPr>
          <a:xfrm>
            <a:off x="1869877" y="5163741"/>
            <a:ext cx="4375696" cy="1436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750"/>
              </a:lnSpc>
            </a:pPr>
            <a:r>
              <a:rPr lang="en-US" sz="2313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Supports registration, login, and profile management for students, instructors, and administrators.</a:t>
            </a:r>
            <a:endParaRPr lang="en-US" sz="2313" dirty="0"/>
          </a:p>
        </p:txBody>
      </p:sp>
      <p:sp>
        <p:nvSpPr>
          <p:cNvPr id="6" name="Shape 4"/>
          <p:cNvSpPr/>
          <p:nvPr/>
        </p:nvSpPr>
        <p:spPr>
          <a:xfrm>
            <a:off x="6544716" y="4544317"/>
            <a:ext cx="523578" cy="523578"/>
          </a:xfrm>
          <a:prstGeom prst="roundRect">
            <a:avLst>
              <a:gd name="adj" fmla="val 8572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367440" y="4544318"/>
            <a:ext cx="3520231" cy="439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2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Course Management</a:t>
            </a:r>
            <a:endParaRPr lang="en-US" sz="2750" dirty="0"/>
          </a:p>
        </p:txBody>
      </p:sp>
      <p:sp>
        <p:nvSpPr>
          <p:cNvPr id="8" name="Text 6"/>
          <p:cNvSpPr/>
          <p:nvPr/>
        </p:nvSpPr>
        <p:spPr>
          <a:xfrm>
            <a:off x="7367440" y="5163741"/>
            <a:ext cx="4375696" cy="239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750"/>
              </a:lnSpc>
            </a:pPr>
            <a:r>
              <a:rPr lang="en-US" sz="2313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Instructors can create, update, organize, and publish course materials, including video lectures, assignments, and reading materials.</a:t>
            </a:r>
            <a:endParaRPr lang="en-US" sz="2313" dirty="0"/>
          </a:p>
        </p:txBody>
      </p:sp>
      <p:sp>
        <p:nvSpPr>
          <p:cNvPr id="9" name="Shape 7"/>
          <p:cNvSpPr/>
          <p:nvPr/>
        </p:nvSpPr>
        <p:spPr>
          <a:xfrm>
            <a:off x="12042279" y="4544317"/>
            <a:ext cx="523578" cy="523578"/>
          </a:xfrm>
          <a:prstGeom prst="roundRect">
            <a:avLst>
              <a:gd name="adj" fmla="val 8572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2865002" y="4544318"/>
            <a:ext cx="3520231" cy="439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2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Interactivity Tools</a:t>
            </a:r>
            <a:endParaRPr lang="en-US" sz="2750" dirty="0"/>
          </a:p>
        </p:txBody>
      </p:sp>
      <p:sp>
        <p:nvSpPr>
          <p:cNvPr id="11" name="Text 9"/>
          <p:cNvSpPr/>
          <p:nvPr/>
        </p:nvSpPr>
        <p:spPr>
          <a:xfrm>
            <a:off x="12865002" y="5163741"/>
            <a:ext cx="437569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750"/>
              </a:lnSpc>
            </a:pPr>
            <a:r>
              <a:rPr lang="en-US" sz="2313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Offers discussion forums, chat rooms, and live webinars to foster communication between students and instructors.</a:t>
            </a:r>
            <a:endParaRPr lang="en-US" sz="2313" dirty="0"/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5E41EB35-285D-BE74-26ED-88D50B7570DA}"/>
              </a:ext>
            </a:extLst>
          </p:cNvPr>
          <p:cNvSpPr txBox="1"/>
          <p:nvPr/>
        </p:nvSpPr>
        <p:spPr>
          <a:xfrm>
            <a:off x="1278078" y="1562100"/>
            <a:ext cx="10283726" cy="12233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sz="7320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KEY FEATURES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05A10-8269-CB9B-E7B0-CA8528351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5">
            <a:extLst>
              <a:ext uri="{FF2B5EF4-FFF2-40B4-BE49-F238E27FC236}">
                <a16:creationId xmlns:a16="http://schemas.microsoft.com/office/drawing/2014/main" id="{43401FF7-639E-FB05-EBCA-04A1D8C35C43}"/>
              </a:ext>
            </a:extLst>
          </p:cNvPr>
          <p:cNvSpPr txBox="1"/>
          <p:nvPr/>
        </p:nvSpPr>
        <p:spPr>
          <a:xfrm>
            <a:off x="2514600" y="647700"/>
            <a:ext cx="13982700" cy="1193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sz="7320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ARCHITECTURE OF MERN STACK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359CB7C-6693-0C2C-11AD-2A7B66BDD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171700"/>
            <a:ext cx="13944600" cy="7659918"/>
          </a:xfrm>
          <a:prstGeom prst="rect">
            <a:avLst/>
          </a:prstGeom>
        </p:spPr>
      </p:pic>
      <p:sp>
        <p:nvSpPr>
          <p:cNvPr id="21" name="TextBox 4">
            <a:extLst>
              <a:ext uri="{FF2B5EF4-FFF2-40B4-BE49-F238E27FC236}">
                <a16:creationId xmlns:a16="http://schemas.microsoft.com/office/drawing/2014/main" id="{7E6FF618-C0C4-5998-2F2B-94013E9A4F6D}"/>
              </a:ext>
            </a:extLst>
          </p:cNvPr>
          <p:cNvSpPr txBox="1"/>
          <p:nvPr/>
        </p:nvSpPr>
        <p:spPr>
          <a:xfrm>
            <a:off x="-457200" y="-307665"/>
            <a:ext cx="19091695" cy="1106247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1717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E5FABF12-863A-7FA8-FF44-5B940B85280F}"/>
              </a:ext>
            </a:extLst>
          </p:cNvPr>
          <p:cNvGrpSpPr/>
          <p:nvPr/>
        </p:nvGrpSpPr>
        <p:grpSpPr>
          <a:xfrm>
            <a:off x="13639800" y="-315405"/>
            <a:ext cx="4878681" cy="10917809"/>
            <a:chOff x="0" y="0"/>
            <a:chExt cx="1044090" cy="2875472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AB4AD58F-1346-CDFA-4CEA-4F8607D407B3}"/>
                </a:ext>
              </a:extLst>
            </p:cNvPr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B4A8D89E-EC3B-1A8F-FC5F-8C3F5C0C04AC}"/>
                </a:ext>
              </a:extLst>
            </p:cNvPr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" name="Freeform 4">
            <a:extLst>
              <a:ext uri="{FF2B5EF4-FFF2-40B4-BE49-F238E27FC236}">
                <a16:creationId xmlns:a16="http://schemas.microsoft.com/office/drawing/2014/main" id="{DCCFF539-54BE-F540-F2EC-E4729F8ACA96}"/>
              </a:ext>
            </a:extLst>
          </p:cNvPr>
          <p:cNvSpPr/>
          <p:nvPr/>
        </p:nvSpPr>
        <p:spPr>
          <a:xfrm>
            <a:off x="533400" y="2095501"/>
            <a:ext cx="11277600" cy="6476999"/>
          </a:xfrm>
          <a:custGeom>
            <a:avLst/>
            <a:gdLst/>
            <a:ahLst/>
            <a:cxnLst/>
            <a:rect l="l" t="t" r="r" b="b"/>
            <a:pathLst>
              <a:path w="14087475" h="9629775">
                <a:moveTo>
                  <a:pt x="0" y="0"/>
                </a:moveTo>
                <a:lnTo>
                  <a:pt x="14087475" y="0"/>
                </a:lnTo>
                <a:lnTo>
                  <a:pt x="14087475" y="9629775"/>
                </a:lnTo>
                <a:lnTo>
                  <a:pt x="0" y="9629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71" t="-2816" r="-2052" b="-5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FEF182-BF38-9362-8A54-CD5015C60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ER DIAGRAM</a:t>
            </a:r>
            <a:endParaRPr lang="en-US" sz="4400" dirty="0">
              <a:solidFill>
                <a:srgbClr val="051D4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012136-36F8-E62D-6E97-C14CFEFBE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9761" y="2494120"/>
            <a:ext cx="5298758" cy="529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593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02273" y="-8767"/>
            <a:ext cx="4907787" cy="10295767"/>
          </a:xfrm>
          <a:custGeom>
            <a:avLst/>
            <a:gdLst/>
            <a:ahLst/>
            <a:cxnLst/>
            <a:rect l="l" t="t" r="r" b="b"/>
            <a:pathLst>
              <a:path w="4907787" h="10295767">
                <a:moveTo>
                  <a:pt x="0" y="0"/>
                </a:moveTo>
                <a:lnTo>
                  <a:pt x="4907787" y="0"/>
                </a:lnTo>
                <a:lnTo>
                  <a:pt x="4907787" y="10295767"/>
                </a:lnTo>
                <a:lnTo>
                  <a:pt x="0" y="102957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84" r="-1988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84370" y="3720052"/>
            <a:ext cx="14586028" cy="5233568"/>
            <a:chOff x="0" y="-38100"/>
            <a:chExt cx="3841588" cy="13783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41588" cy="1340288"/>
            </a:xfrm>
            <a:custGeom>
              <a:avLst/>
              <a:gdLst/>
              <a:ahLst/>
              <a:cxnLst/>
              <a:rect l="l" t="t" r="r" b="b"/>
              <a:pathLst>
                <a:path w="3841588" h="1340288">
                  <a:moveTo>
                    <a:pt x="9023" y="0"/>
                  </a:moveTo>
                  <a:lnTo>
                    <a:pt x="3832565" y="0"/>
                  </a:lnTo>
                  <a:cubicBezTo>
                    <a:pt x="3837548" y="0"/>
                    <a:pt x="3841588" y="4040"/>
                    <a:pt x="3841588" y="9023"/>
                  </a:cubicBezTo>
                  <a:lnTo>
                    <a:pt x="3841588" y="1331265"/>
                  </a:lnTo>
                  <a:cubicBezTo>
                    <a:pt x="3841588" y="1336248"/>
                    <a:pt x="3837548" y="1340288"/>
                    <a:pt x="3832565" y="1340288"/>
                  </a:cubicBezTo>
                  <a:lnTo>
                    <a:pt x="9023" y="1340288"/>
                  </a:lnTo>
                  <a:cubicBezTo>
                    <a:pt x="4040" y="1340288"/>
                    <a:pt x="0" y="1336248"/>
                    <a:pt x="0" y="1331265"/>
                  </a:cubicBezTo>
                  <a:lnTo>
                    <a:pt x="0" y="9023"/>
                  </a:lnTo>
                  <a:cubicBezTo>
                    <a:pt x="0" y="4040"/>
                    <a:pt x="4040" y="0"/>
                    <a:pt x="9023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841588" cy="13783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70420" y="904875"/>
            <a:ext cx="10921580" cy="1043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247"/>
              </a:lnSpc>
              <a:spcBef>
                <a:spcPct val="0"/>
              </a:spcBef>
            </a:pPr>
            <a:r>
              <a:rPr lang="en-US" sz="4800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USER ROLES AND RESPONSIBILITIES </a:t>
            </a:r>
          </a:p>
        </p:txBody>
      </p:sp>
      <p:sp>
        <p:nvSpPr>
          <p:cNvPr id="9" name="Freeform 9"/>
          <p:cNvSpPr/>
          <p:nvPr/>
        </p:nvSpPr>
        <p:spPr>
          <a:xfrm>
            <a:off x="3005199" y="4181637"/>
            <a:ext cx="1077227" cy="1247315"/>
          </a:xfrm>
          <a:custGeom>
            <a:avLst/>
            <a:gdLst/>
            <a:ahLst/>
            <a:cxnLst/>
            <a:rect l="l" t="t" r="r" b="b"/>
            <a:pathLst>
              <a:path w="1077227" h="1247315">
                <a:moveTo>
                  <a:pt x="0" y="0"/>
                </a:moveTo>
                <a:lnTo>
                  <a:pt x="1077227" y="0"/>
                </a:lnTo>
                <a:lnTo>
                  <a:pt x="1077227" y="1247315"/>
                </a:lnTo>
                <a:lnTo>
                  <a:pt x="0" y="12473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2334954" y="4376697"/>
            <a:ext cx="1361742" cy="1052255"/>
          </a:xfrm>
          <a:custGeom>
            <a:avLst/>
            <a:gdLst/>
            <a:ahLst/>
            <a:cxnLst/>
            <a:rect l="l" t="t" r="r" b="b"/>
            <a:pathLst>
              <a:path w="1361742" h="1052255">
                <a:moveTo>
                  <a:pt x="0" y="0"/>
                </a:moveTo>
                <a:lnTo>
                  <a:pt x="1361742" y="0"/>
                </a:lnTo>
                <a:lnTo>
                  <a:pt x="1361742" y="1052255"/>
                </a:lnTo>
                <a:lnTo>
                  <a:pt x="0" y="1052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1" name="Group 11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462920" y="6384261"/>
            <a:ext cx="4161784" cy="1609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u="none" strike="noStrike" spc="-39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ADD COURSES</a:t>
            </a:r>
          </a:p>
          <a:p>
            <a:pPr algn="ctr">
              <a:lnSpc>
                <a:spcPct val="150000"/>
              </a:lnSpc>
            </a:pPr>
            <a:r>
              <a:rPr lang="en-US" sz="2400" spc="-39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DELETE COURSES</a:t>
            </a:r>
          </a:p>
          <a:p>
            <a:pPr algn="ctr">
              <a:lnSpc>
                <a:spcPct val="150000"/>
              </a:lnSpc>
            </a:pPr>
            <a:r>
              <a:rPr lang="en-US" sz="2400" u="none" strike="noStrike" spc="-39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ADD COURSE SECTIONS</a:t>
            </a:r>
          </a:p>
        </p:txBody>
      </p:sp>
      <p:sp>
        <p:nvSpPr>
          <p:cNvPr id="15" name="AutoShape 15"/>
          <p:cNvSpPr/>
          <p:nvPr/>
        </p:nvSpPr>
        <p:spPr>
          <a:xfrm>
            <a:off x="5938890" y="4181637"/>
            <a:ext cx="0" cy="441034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2369568" y="5756734"/>
            <a:ext cx="2348490" cy="46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 dirty="0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TEACHER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299437" y="6409167"/>
            <a:ext cx="4161784" cy="2163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u="none" strike="noStrike" spc="-39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ENROLL IN COURSES</a:t>
            </a:r>
          </a:p>
          <a:p>
            <a:pPr algn="ctr">
              <a:lnSpc>
                <a:spcPct val="150000"/>
              </a:lnSpc>
            </a:pPr>
            <a:r>
              <a:rPr lang="en-US" sz="2400" spc="-39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TRACK PROGRESS</a:t>
            </a:r>
          </a:p>
          <a:p>
            <a:pPr algn="ctr">
              <a:lnSpc>
                <a:spcPct val="150000"/>
              </a:lnSpc>
            </a:pPr>
            <a:r>
              <a:rPr lang="en-US" sz="2400" u="none" strike="noStrike" spc="-39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DOWNLOAD CERTIFICATES</a:t>
            </a:r>
          </a:p>
          <a:p>
            <a:pPr algn="ctr">
              <a:lnSpc>
                <a:spcPct val="150000"/>
              </a:lnSpc>
            </a:pPr>
            <a:r>
              <a:rPr lang="en-US" sz="2400" spc="-39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SEARCH FOR COURSES</a:t>
            </a:r>
            <a:endParaRPr lang="en-US" sz="2400" u="none" strike="noStrike" spc="-39" dirty="0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206085" y="5781639"/>
            <a:ext cx="2348490" cy="46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 dirty="0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STUDENT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957083" y="6409167"/>
            <a:ext cx="4161784" cy="2163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spc="-39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MANAGE COURSES</a:t>
            </a:r>
          </a:p>
          <a:p>
            <a:pPr algn="ctr">
              <a:lnSpc>
                <a:spcPct val="150000"/>
              </a:lnSpc>
            </a:pPr>
            <a:r>
              <a:rPr lang="en-US" sz="2400" u="none" strike="noStrike" spc="-39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MONITOR USER ACTIVITY</a:t>
            </a:r>
          </a:p>
          <a:p>
            <a:pPr algn="ctr">
              <a:lnSpc>
                <a:spcPct val="150000"/>
              </a:lnSpc>
            </a:pPr>
            <a:r>
              <a:rPr lang="en-US" sz="2400" spc="-39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HANDLE PLATFORM MAINTENANCE </a:t>
            </a:r>
            <a:endParaRPr lang="en-US" sz="2400" u="none" strike="noStrike" spc="-39" dirty="0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863730" y="5781639"/>
            <a:ext cx="2348490" cy="46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 dirty="0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ADMIN</a:t>
            </a:r>
          </a:p>
        </p:txBody>
      </p:sp>
      <p:sp>
        <p:nvSpPr>
          <p:cNvPr id="21" name="AutoShape 21"/>
          <p:cNvSpPr/>
          <p:nvPr/>
        </p:nvSpPr>
        <p:spPr>
          <a:xfrm>
            <a:off x="10706179" y="4181637"/>
            <a:ext cx="0" cy="441034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763" y="787153"/>
            <a:ext cx="16284476" cy="91599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70743" y="0"/>
            <a:ext cx="10436692" cy="5332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4510"/>
              </a:lnSpc>
              <a:spcBef>
                <a:spcPct val="0"/>
              </a:spcBef>
            </a:pPr>
            <a:r>
              <a:rPr lang="en-US" sz="6600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PROJECT EXECUTION SCREENSHOTS</a:t>
            </a:r>
          </a:p>
          <a:p>
            <a:pPr marL="0" lvl="0" indent="0" algn="l">
              <a:lnSpc>
                <a:spcPts val="14510"/>
              </a:lnSpc>
              <a:spcBef>
                <a:spcPct val="0"/>
              </a:spcBef>
            </a:pPr>
            <a:endParaRPr lang="en-US" sz="6600" dirty="0">
              <a:solidFill>
                <a:srgbClr val="051D4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12398912" y="0"/>
            <a:ext cx="5889088" cy="756959"/>
            <a:chOff x="0" y="0"/>
            <a:chExt cx="1551036" cy="19936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398912" y="9530041"/>
            <a:ext cx="5889088" cy="756959"/>
            <a:chOff x="0" y="0"/>
            <a:chExt cx="1551036" cy="19936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-4925441" y="3609788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518B3E28-04E2-F124-4784-6777F1ABFE39}"/>
              </a:ext>
            </a:extLst>
          </p:cNvPr>
          <p:cNvSpPr txBox="1"/>
          <p:nvPr/>
        </p:nvSpPr>
        <p:spPr>
          <a:xfrm>
            <a:off x="847915" y="4198393"/>
            <a:ext cx="9215471" cy="1133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These screenshots showcase key aspects of the project, such as the course listing page, the enrollment process, and the student dashboard.</a:t>
            </a:r>
            <a:endParaRPr lang="en-US" sz="2400" dirty="0"/>
          </a:p>
        </p:txBody>
      </p:sp>
      <p:grpSp>
        <p:nvGrpSpPr>
          <p:cNvPr id="26" name="Group 2">
            <a:extLst>
              <a:ext uri="{FF2B5EF4-FFF2-40B4-BE49-F238E27FC236}">
                <a16:creationId xmlns:a16="http://schemas.microsoft.com/office/drawing/2014/main" id="{ED667098-501D-16DB-122E-D9171A908A04}"/>
              </a:ext>
            </a:extLst>
          </p:cNvPr>
          <p:cNvGrpSpPr>
            <a:grpSpLocks/>
          </p:cNvGrpSpPr>
          <p:nvPr/>
        </p:nvGrpSpPr>
        <p:grpSpPr bwMode="auto">
          <a:xfrm>
            <a:off x="9906000" y="901620"/>
            <a:ext cx="8382000" cy="8556091"/>
            <a:chOff x="710" y="549"/>
            <a:chExt cx="10519" cy="15715"/>
          </a:xfrm>
        </p:grpSpPr>
        <p:sp>
          <p:nvSpPr>
            <p:cNvPr id="27" name="AutoShape 3">
              <a:extLst>
                <a:ext uri="{FF2B5EF4-FFF2-40B4-BE49-F238E27FC236}">
                  <a16:creationId xmlns:a16="http://schemas.microsoft.com/office/drawing/2014/main" id="{112B277F-2935-689B-8A31-8216BCCB3C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" y="549"/>
              <a:ext cx="10519" cy="15715"/>
            </a:xfrm>
            <a:custGeom>
              <a:avLst/>
              <a:gdLst>
                <a:gd name="T0" fmla="+- 0 710 710"/>
                <a:gd name="T1" fmla="*/ T0 w 10519"/>
                <a:gd name="T2" fmla="+- 0 554 549"/>
                <a:gd name="T3" fmla="*/ 554 h 15715"/>
                <a:gd name="T4" fmla="+- 0 11229 710"/>
                <a:gd name="T5" fmla="*/ T4 w 10519"/>
                <a:gd name="T6" fmla="+- 0 554 549"/>
                <a:gd name="T7" fmla="*/ 554 h 15715"/>
                <a:gd name="T8" fmla="+- 0 710 710"/>
                <a:gd name="T9" fmla="*/ T8 w 10519"/>
                <a:gd name="T10" fmla="+- 0 16259 549"/>
                <a:gd name="T11" fmla="*/ 16259 h 15715"/>
                <a:gd name="T12" fmla="+- 0 11229 710"/>
                <a:gd name="T13" fmla="*/ T12 w 10519"/>
                <a:gd name="T14" fmla="+- 0 16259 549"/>
                <a:gd name="T15" fmla="*/ 16259 h 15715"/>
                <a:gd name="T16" fmla="+- 0 715 710"/>
                <a:gd name="T17" fmla="*/ T16 w 10519"/>
                <a:gd name="T18" fmla="+- 0 549 549"/>
                <a:gd name="T19" fmla="*/ 549 h 15715"/>
                <a:gd name="T20" fmla="+- 0 715 710"/>
                <a:gd name="T21" fmla="*/ T20 w 10519"/>
                <a:gd name="T22" fmla="+- 0 16264 549"/>
                <a:gd name="T23" fmla="*/ 16264 h 15715"/>
                <a:gd name="T24" fmla="+- 0 11224 710"/>
                <a:gd name="T25" fmla="*/ T24 w 10519"/>
                <a:gd name="T26" fmla="+- 0 559 549"/>
                <a:gd name="T27" fmla="*/ 559 h 15715"/>
                <a:gd name="T28" fmla="+- 0 11224 710"/>
                <a:gd name="T29" fmla="*/ T28 w 10519"/>
                <a:gd name="T30" fmla="+- 0 16264 549"/>
                <a:gd name="T31" fmla="*/ 16264 h 1571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</a:cxnLst>
              <a:rect l="0" t="0" r="r" b="b"/>
              <a:pathLst>
                <a:path w="10519" h="15715">
                  <a:moveTo>
                    <a:pt x="0" y="5"/>
                  </a:moveTo>
                  <a:lnTo>
                    <a:pt x="10519" y="5"/>
                  </a:lnTo>
                  <a:moveTo>
                    <a:pt x="0" y="15710"/>
                  </a:moveTo>
                  <a:lnTo>
                    <a:pt x="10519" y="15710"/>
                  </a:lnTo>
                  <a:moveTo>
                    <a:pt x="5" y="0"/>
                  </a:moveTo>
                  <a:lnTo>
                    <a:pt x="5" y="15715"/>
                  </a:lnTo>
                  <a:moveTo>
                    <a:pt x="10514" y="10"/>
                  </a:moveTo>
                  <a:lnTo>
                    <a:pt x="10514" y="15715"/>
                  </a:lnTo>
                </a:path>
              </a:pathLst>
            </a:custGeom>
            <a:noFill/>
            <a:ln w="6096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" name="Picture 4">
              <a:extLst>
                <a:ext uri="{FF2B5EF4-FFF2-40B4-BE49-F238E27FC236}">
                  <a16:creationId xmlns:a16="http://schemas.microsoft.com/office/drawing/2014/main" id="{E396E8C4-4CC7-C23A-E96B-524C1F8ACC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0" y="11543"/>
              <a:ext cx="6983" cy="3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5">
              <a:extLst>
                <a:ext uri="{FF2B5EF4-FFF2-40B4-BE49-F238E27FC236}">
                  <a16:creationId xmlns:a16="http://schemas.microsoft.com/office/drawing/2014/main" id="{6A0E74E7-A6FE-EFF4-2F09-F5FBB6AC1E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5" y="1744"/>
              <a:ext cx="7078" cy="3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6">
              <a:extLst>
                <a:ext uri="{FF2B5EF4-FFF2-40B4-BE49-F238E27FC236}">
                  <a16:creationId xmlns:a16="http://schemas.microsoft.com/office/drawing/2014/main" id="{63E844AC-5308-D100-A1F9-8F9F0861E1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3" y="6629"/>
              <a:ext cx="7311" cy="3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D5CB79-F8BA-02F5-4629-AA46E904E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2F73ECC-EFAC-5E26-B5FD-938FD3F3E795}"/>
              </a:ext>
            </a:extLst>
          </p:cNvPr>
          <p:cNvSpPr txBox="1"/>
          <p:nvPr/>
        </p:nvSpPr>
        <p:spPr>
          <a:xfrm>
            <a:off x="670743" y="0"/>
            <a:ext cx="10436692" cy="5332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4510"/>
              </a:lnSpc>
              <a:spcBef>
                <a:spcPct val="0"/>
              </a:spcBef>
            </a:pPr>
            <a:r>
              <a:rPr lang="en-US" sz="6600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PROJECT EXECUTION SCREENSHOTS</a:t>
            </a:r>
          </a:p>
          <a:p>
            <a:pPr marL="0" lvl="0" indent="0" algn="l">
              <a:lnSpc>
                <a:spcPts val="14510"/>
              </a:lnSpc>
              <a:spcBef>
                <a:spcPct val="0"/>
              </a:spcBef>
            </a:pPr>
            <a:endParaRPr lang="en-US" sz="6600" dirty="0">
              <a:solidFill>
                <a:srgbClr val="051D4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845FD362-241A-A152-B5C5-7A6364802D4B}"/>
              </a:ext>
            </a:extLst>
          </p:cNvPr>
          <p:cNvGrpSpPr/>
          <p:nvPr/>
        </p:nvGrpSpPr>
        <p:grpSpPr>
          <a:xfrm>
            <a:off x="12398912" y="0"/>
            <a:ext cx="5889088" cy="756959"/>
            <a:chOff x="0" y="0"/>
            <a:chExt cx="1551036" cy="199364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057D7EF8-F508-28C2-6AB4-606F235906E4}"/>
                </a:ext>
              </a:extLst>
            </p:cNvPr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BDE42FA8-4287-0B6E-44C7-C284D8492C08}"/>
                </a:ext>
              </a:extLst>
            </p:cNvPr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E913E4E9-B3E5-DABE-F1B9-F6FA07A52A7B}"/>
              </a:ext>
            </a:extLst>
          </p:cNvPr>
          <p:cNvGrpSpPr/>
          <p:nvPr/>
        </p:nvGrpSpPr>
        <p:grpSpPr>
          <a:xfrm>
            <a:off x="12398912" y="9530041"/>
            <a:ext cx="5889088" cy="756959"/>
            <a:chOff x="0" y="0"/>
            <a:chExt cx="1551036" cy="199364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106EB670-3958-AC4F-0C66-A76DF64C4F26}"/>
                </a:ext>
              </a:extLst>
            </p:cNvPr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01C27048-E2D2-AF7F-81BE-B215A956F187}"/>
                </a:ext>
              </a:extLst>
            </p:cNvPr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>
            <a:extLst>
              <a:ext uri="{FF2B5EF4-FFF2-40B4-BE49-F238E27FC236}">
                <a16:creationId xmlns:a16="http://schemas.microsoft.com/office/drawing/2014/main" id="{8D2589A2-F516-8EBC-C4E3-1D4CB4B62C13}"/>
              </a:ext>
            </a:extLst>
          </p:cNvPr>
          <p:cNvSpPr/>
          <p:nvPr/>
        </p:nvSpPr>
        <p:spPr>
          <a:xfrm>
            <a:off x="-4925441" y="3609788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C6555001-489D-96B0-30DC-D4E6665B7364}"/>
              </a:ext>
            </a:extLst>
          </p:cNvPr>
          <p:cNvSpPr txBox="1"/>
          <p:nvPr/>
        </p:nvSpPr>
        <p:spPr>
          <a:xfrm>
            <a:off x="847915" y="4198393"/>
            <a:ext cx="9215471" cy="753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These screenshots showcase key aspects of the project, such as the course listing page, Teacher login , Teacher’s course  etc.</a:t>
            </a:r>
            <a:endParaRPr lang="en-US" sz="2400" dirty="0"/>
          </a:p>
        </p:txBody>
      </p:sp>
      <p:grpSp>
        <p:nvGrpSpPr>
          <p:cNvPr id="3" name="Group 7">
            <a:extLst>
              <a:ext uri="{FF2B5EF4-FFF2-40B4-BE49-F238E27FC236}">
                <a16:creationId xmlns:a16="http://schemas.microsoft.com/office/drawing/2014/main" id="{2081D47B-54D9-E618-F3F4-B63D0CC456C8}"/>
              </a:ext>
            </a:extLst>
          </p:cNvPr>
          <p:cNvGrpSpPr>
            <a:grpSpLocks/>
          </p:cNvGrpSpPr>
          <p:nvPr/>
        </p:nvGrpSpPr>
        <p:grpSpPr bwMode="auto">
          <a:xfrm>
            <a:off x="10055670" y="829289"/>
            <a:ext cx="8180010" cy="8628421"/>
            <a:chOff x="710" y="549"/>
            <a:chExt cx="10519" cy="15715"/>
          </a:xfrm>
        </p:grpSpPr>
        <p:sp>
          <p:nvSpPr>
            <p:cNvPr id="4" name="AutoShape 8">
              <a:extLst>
                <a:ext uri="{FF2B5EF4-FFF2-40B4-BE49-F238E27FC236}">
                  <a16:creationId xmlns:a16="http://schemas.microsoft.com/office/drawing/2014/main" id="{CD23E772-44F4-70ED-C49E-EEDEA8020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" y="549"/>
              <a:ext cx="10519" cy="15715"/>
            </a:xfrm>
            <a:custGeom>
              <a:avLst/>
              <a:gdLst>
                <a:gd name="T0" fmla="+- 0 710 710"/>
                <a:gd name="T1" fmla="*/ T0 w 10519"/>
                <a:gd name="T2" fmla="+- 0 554 549"/>
                <a:gd name="T3" fmla="*/ 554 h 15715"/>
                <a:gd name="T4" fmla="+- 0 11229 710"/>
                <a:gd name="T5" fmla="*/ T4 w 10519"/>
                <a:gd name="T6" fmla="+- 0 554 549"/>
                <a:gd name="T7" fmla="*/ 554 h 15715"/>
                <a:gd name="T8" fmla="+- 0 710 710"/>
                <a:gd name="T9" fmla="*/ T8 w 10519"/>
                <a:gd name="T10" fmla="+- 0 16259 549"/>
                <a:gd name="T11" fmla="*/ 16259 h 15715"/>
                <a:gd name="T12" fmla="+- 0 11229 710"/>
                <a:gd name="T13" fmla="*/ T12 w 10519"/>
                <a:gd name="T14" fmla="+- 0 16259 549"/>
                <a:gd name="T15" fmla="*/ 16259 h 15715"/>
                <a:gd name="T16" fmla="+- 0 715 710"/>
                <a:gd name="T17" fmla="*/ T16 w 10519"/>
                <a:gd name="T18" fmla="+- 0 549 549"/>
                <a:gd name="T19" fmla="*/ 549 h 15715"/>
                <a:gd name="T20" fmla="+- 0 715 710"/>
                <a:gd name="T21" fmla="*/ T20 w 10519"/>
                <a:gd name="T22" fmla="+- 0 16264 549"/>
                <a:gd name="T23" fmla="*/ 16264 h 15715"/>
                <a:gd name="T24" fmla="+- 0 11224 710"/>
                <a:gd name="T25" fmla="*/ T24 w 10519"/>
                <a:gd name="T26" fmla="+- 0 559 549"/>
                <a:gd name="T27" fmla="*/ 559 h 15715"/>
                <a:gd name="T28" fmla="+- 0 11224 710"/>
                <a:gd name="T29" fmla="*/ T28 w 10519"/>
                <a:gd name="T30" fmla="+- 0 16264 549"/>
                <a:gd name="T31" fmla="*/ 16264 h 1571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</a:cxnLst>
              <a:rect l="0" t="0" r="r" b="b"/>
              <a:pathLst>
                <a:path w="10519" h="15715">
                  <a:moveTo>
                    <a:pt x="0" y="5"/>
                  </a:moveTo>
                  <a:lnTo>
                    <a:pt x="10519" y="5"/>
                  </a:lnTo>
                  <a:moveTo>
                    <a:pt x="0" y="15710"/>
                  </a:moveTo>
                  <a:lnTo>
                    <a:pt x="10519" y="15710"/>
                  </a:lnTo>
                  <a:moveTo>
                    <a:pt x="5" y="0"/>
                  </a:moveTo>
                  <a:lnTo>
                    <a:pt x="5" y="15715"/>
                  </a:lnTo>
                  <a:moveTo>
                    <a:pt x="10514" y="10"/>
                  </a:moveTo>
                  <a:lnTo>
                    <a:pt x="10514" y="15715"/>
                  </a:lnTo>
                </a:path>
              </a:pathLst>
            </a:custGeom>
            <a:noFill/>
            <a:ln w="6096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5" name="Picture 9">
              <a:extLst>
                <a:ext uri="{FF2B5EF4-FFF2-40B4-BE49-F238E27FC236}">
                  <a16:creationId xmlns:a16="http://schemas.microsoft.com/office/drawing/2014/main" id="{061CF926-F017-3733-B92A-ECF20BDB8C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4" y="1773"/>
              <a:ext cx="6711" cy="34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C4D1A2DA-C518-6436-D332-3350167898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4" y="6307"/>
              <a:ext cx="6969" cy="37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1">
              <a:extLst>
                <a:ext uri="{FF2B5EF4-FFF2-40B4-BE49-F238E27FC236}">
                  <a16:creationId xmlns:a16="http://schemas.microsoft.com/office/drawing/2014/main" id="{FCB0E100-0548-7E27-0D51-5240C76CA8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9" y="11125"/>
              <a:ext cx="6857" cy="3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61223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9124950" y="2617589"/>
            <a:ext cx="38100" cy="5236220"/>
          </a:xfrm>
          <a:prstGeom prst="roundRect">
            <a:avLst>
              <a:gd name="adj" fmla="val 1178055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798370" y="3271540"/>
            <a:ext cx="1047155" cy="38100"/>
          </a:xfrm>
          <a:prstGeom prst="roundRect">
            <a:avLst>
              <a:gd name="adj" fmla="val 1178055"/>
            </a:avLst>
          </a:prstGeom>
          <a:solidFill>
            <a:srgbClr val="2D4DF2"/>
          </a:solidFill>
          <a:ln/>
        </p:spPr>
      </p:sp>
      <p:sp>
        <p:nvSpPr>
          <p:cNvPr id="5" name="Shape 3"/>
          <p:cNvSpPr/>
          <p:nvPr/>
        </p:nvSpPr>
        <p:spPr>
          <a:xfrm>
            <a:off x="8807425" y="2954090"/>
            <a:ext cx="673150" cy="67315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9017273" y="3079403"/>
            <a:ext cx="253454" cy="422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313"/>
              </a:lnSpc>
            </a:pPr>
            <a:r>
              <a:rPr lang="en-US" sz="3313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3313" dirty="0"/>
          </a:p>
        </p:txBody>
      </p:sp>
      <p:sp>
        <p:nvSpPr>
          <p:cNvPr id="7" name="Text 5"/>
          <p:cNvSpPr/>
          <p:nvPr/>
        </p:nvSpPr>
        <p:spPr>
          <a:xfrm>
            <a:off x="3723086" y="2916735"/>
            <a:ext cx="3775174" cy="439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3438"/>
              </a:lnSpc>
            </a:pPr>
            <a:r>
              <a:rPr lang="en-US" sz="2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Expand Course Content</a:t>
            </a:r>
            <a:endParaRPr lang="en-US" sz="2750" dirty="0"/>
          </a:p>
        </p:txBody>
      </p:sp>
      <p:sp>
        <p:nvSpPr>
          <p:cNvPr id="8" name="Text 6"/>
          <p:cNvSpPr/>
          <p:nvPr/>
        </p:nvSpPr>
        <p:spPr>
          <a:xfrm>
            <a:off x="1047156" y="3536156"/>
            <a:ext cx="6451104" cy="478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3750"/>
              </a:lnSpc>
            </a:pPr>
            <a:r>
              <a:rPr lang="en-US" sz="2313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Offer a wider range of courses and subjects.</a:t>
            </a:r>
            <a:endParaRPr lang="en-US" sz="2313" dirty="0"/>
          </a:p>
        </p:txBody>
      </p:sp>
      <p:sp>
        <p:nvSpPr>
          <p:cNvPr id="9" name="Shape 7"/>
          <p:cNvSpPr/>
          <p:nvPr/>
        </p:nvSpPr>
        <p:spPr>
          <a:xfrm>
            <a:off x="9442475" y="4767560"/>
            <a:ext cx="1047155" cy="38100"/>
          </a:xfrm>
          <a:prstGeom prst="roundRect">
            <a:avLst>
              <a:gd name="adj" fmla="val 1178055"/>
            </a:avLst>
          </a:prstGeom>
          <a:solidFill>
            <a:srgbClr val="018CE1"/>
          </a:solidFill>
          <a:ln/>
        </p:spPr>
      </p:sp>
      <p:sp>
        <p:nvSpPr>
          <p:cNvPr id="10" name="Shape 8"/>
          <p:cNvSpPr/>
          <p:nvPr/>
        </p:nvSpPr>
        <p:spPr>
          <a:xfrm>
            <a:off x="8807425" y="4450110"/>
            <a:ext cx="673150" cy="67315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017273" y="4575423"/>
            <a:ext cx="253454" cy="422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313"/>
              </a:lnSpc>
            </a:pPr>
            <a:r>
              <a:rPr lang="en-US" sz="3313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3313" dirty="0"/>
          </a:p>
        </p:txBody>
      </p:sp>
      <p:sp>
        <p:nvSpPr>
          <p:cNvPr id="12" name="Text 10"/>
          <p:cNvSpPr/>
          <p:nvPr/>
        </p:nvSpPr>
        <p:spPr>
          <a:xfrm>
            <a:off x="10789741" y="4412755"/>
            <a:ext cx="3562648" cy="439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2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Integrate Gamification</a:t>
            </a:r>
            <a:endParaRPr lang="en-US" sz="2750" dirty="0"/>
          </a:p>
        </p:txBody>
      </p:sp>
      <p:sp>
        <p:nvSpPr>
          <p:cNvPr id="13" name="Text 11"/>
          <p:cNvSpPr/>
          <p:nvPr/>
        </p:nvSpPr>
        <p:spPr>
          <a:xfrm>
            <a:off x="10789742" y="5032176"/>
            <a:ext cx="6451104" cy="957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750"/>
              </a:lnSpc>
            </a:pPr>
            <a:r>
              <a:rPr lang="en-US" sz="2313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Introduce interactive elements and rewards to enhance user engagement.</a:t>
            </a:r>
            <a:endParaRPr lang="en-US" sz="2313" dirty="0"/>
          </a:p>
        </p:txBody>
      </p:sp>
      <p:sp>
        <p:nvSpPr>
          <p:cNvPr id="14" name="Shape 12"/>
          <p:cNvSpPr/>
          <p:nvPr/>
        </p:nvSpPr>
        <p:spPr>
          <a:xfrm>
            <a:off x="7798370" y="6114009"/>
            <a:ext cx="1047155" cy="38100"/>
          </a:xfrm>
          <a:prstGeom prst="roundRect">
            <a:avLst>
              <a:gd name="adj" fmla="val 1178055"/>
            </a:avLst>
          </a:prstGeom>
          <a:solidFill>
            <a:srgbClr val="DA33BF"/>
          </a:solidFill>
          <a:ln/>
        </p:spPr>
      </p:sp>
      <p:sp>
        <p:nvSpPr>
          <p:cNvPr id="15" name="Shape 13"/>
          <p:cNvSpPr/>
          <p:nvPr/>
        </p:nvSpPr>
        <p:spPr>
          <a:xfrm>
            <a:off x="8807425" y="5796558"/>
            <a:ext cx="673150" cy="67315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9017273" y="5921872"/>
            <a:ext cx="253454" cy="422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313"/>
              </a:lnSpc>
            </a:pPr>
            <a:r>
              <a:rPr lang="en-US" sz="3313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3313" dirty="0"/>
          </a:p>
        </p:txBody>
      </p:sp>
      <p:sp>
        <p:nvSpPr>
          <p:cNvPr id="17" name="Text 15"/>
          <p:cNvSpPr/>
          <p:nvPr/>
        </p:nvSpPr>
        <p:spPr>
          <a:xfrm>
            <a:off x="2277071" y="5759203"/>
            <a:ext cx="5221189" cy="439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3438"/>
              </a:lnSpc>
            </a:pPr>
            <a:r>
              <a:rPr lang="en-US" sz="2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Implement AI-Powered Features</a:t>
            </a:r>
            <a:endParaRPr lang="en-US" sz="2750" dirty="0"/>
          </a:p>
        </p:txBody>
      </p:sp>
      <p:sp>
        <p:nvSpPr>
          <p:cNvPr id="18" name="Text 16"/>
          <p:cNvSpPr/>
          <p:nvPr/>
        </p:nvSpPr>
        <p:spPr>
          <a:xfrm>
            <a:off x="1047156" y="6378625"/>
            <a:ext cx="6451104" cy="957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3750"/>
              </a:lnSpc>
            </a:pPr>
            <a:r>
              <a:rPr lang="en-US" sz="2313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Utilize AI for personalized learning recommendations and automated assessments.</a:t>
            </a:r>
            <a:endParaRPr lang="en-US" sz="2313" dirty="0"/>
          </a:p>
        </p:txBody>
      </p:sp>
      <p:sp>
        <p:nvSpPr>
          <p:cNvPr id="19" name="Text 17"/>
          <p:cNvSpPr/>
          <p:nvPr/>
        </p:nvSpPr>
        <p:spPr>
          <a:xfrm>
            <a:off x="1047155" y="8190310"/>
            <a:ext cx="16193690" cy="957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750"/>
              </a:lnSpc>
            </a:pPr>
            <a:r>
              <a:rPr lang="en-US" sz="2313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team aims to continue improving the OLP by expanding its features, adding more courses, and integrating AI-powered functionalities to provide a more engaging and personalized learning experience.</a:t>
            </a:r>
            <a:endParaRPr lang="en-US" sz="2313" dirty="0"/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48B9CBD7-020F-E9A4-F020-2556C8971C1E}"/>
              </a:ext>
            </a:extLst>
          </p:cNvPr>
          <p:cNvSpPr txBox="1"/>
          <p:nvPr/>
        </p:nvSpPr>
        <p:spPr>
          <a:xfrm>
            <a:off x="809327" y="713773"/>
            <a:ext cx="16631245" cy="1179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sz="6000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NEXT STEPS AND FUTURE ENHANCEMENTS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656283" y="-2445901"/>
            <a:ext cx="15178802" cy="1517880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007842" y="-1797460"/>
            <a:ext cx="13881919" cy="1388191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972800" y="1242125"/>
            <a:ext cx="6033363" cy="799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53"/>
              </a:lnSpc>
              <a:spcBef>
                <a:spcPct val="0"/>
              </a:spcBef>
            </a:pPr>
            <a:r>
              <a:rPr lang="en-US" sz="4680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CONCLUSION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32300" y="2390588"/>
            <a:ext cx="6573863" cy="5103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solidFill>
                  <a:srgbClr val="051D4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OLP project demonstrates the successful integration of the MERN stack to create a robust and user-friendly online learning platform. By implementing modular code structure, secure authentication, and efficient data handling, this project provides a valuable tool for both students and instructors.</a:t>
            </a:r>
            <a:endParaRPr lang="en-US" sz="2800" dirty="0">
              <a:solidFill>
                <a:srgbClr val="051D40"/>
              </a:solidFill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763159" y="7367965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04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7905455" y="2656032"/>
            <a:ext cx="373607" cy="37360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8315313" y="4180490"/>
            <a:ext cx="373607" cy="373607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944228" y="7402839"/>
            <a:ext cx="373607" cy="373607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309460" y="5760481"/>
            <a:ext cx="373607" cy="373607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pic>
        <p:nvPicPr>
          <p:cNvPr id="2050" name="Picture 2" descr="The MERN Stack Developer Roadmap: From Beginner to Expert | by Amira Khaled  | Medium">
            <a:extLst>
              <a:ext uri="{FF2B5EF4-FFF2-40B4-BE49-F238E27FC236}">
                <a16:creationId xmlns:a16="http://schemas.microsoft.com/office/drawing/2014/main" id="{E6DA6E5D-2AEB-E4FB-64BB-F1DBBEB3C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20" y="2831890"/>
            <a:ext cx="6334747" cy="363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9434820" y="810330"/>
            <a:ext cx="8541900" cy="8666340"/>
          </a:xfrm>
          <a:custGeom>
            <a:avLst/>
            <a:gdLst/>
            <a:ahLst/>
            <a:cxnLst/>
            <a:rect l="l" t="t" r="r" b="b"/>
            <a:pathLst>
              <a:path w="8541900" h="8666340">
                <a:moveTo>
                  <a:pt x="0" y="0"/>
                </a:moveTo>
                <a:lnTo>
                  <a:pt x="8541901" y="0"/>
                </a:lnTo>
                <a:lnTo>
                  <a:pt x="8541901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2832861" y="810330"/>
            <a:ext cx="8541900" cy="8666340"/>
          </a:xfrm>
          <a:custGeom>
            <a:avLst/>
            <a:gdLst/>
            <a:ahLst/>
            <a:cxnLst/>
            <a:rect l="l" t="t" r="r" b="b"/>
            <a:pathLst>
              <a:path w="8541900" h="8666340">
                <a:moveTo>
                  <a:pt x="0" y="0"/>
                </a:moveTo>
                <a:lnTo>
                  <a:pt x="8541900" y="0"/>
                </a:lnTo>
                <a:lnTo>
                  <a:pt x="8541900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DBA113D6-56B3-41C3-7896-4653E2654DEF}"/>
              </a:ext>
            </a:extLst>
          </p:cNvPr>
          <p:cNvSpPr txBox="1"/>
          <p:nvPr/>
        </p:nvSpPr>
        <p:spPr>
          <a:xfrm>
            <a:off x="828377" y="4381500"/>
            <a:ext cx="16631245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48"/>
              </a:lnSpc>
              <a:spcBef>
                <a:spcPct val="0"/>
              </a:spcBef>
            </a:pPr>
            <a:r>
              <a:rPr lang="en-US" sz="9600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077A98-2030-F010-2900-43118B139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69A37F2-D032-08D2-0424-421A5A07C1DE}"/>
              </a:ext>
            </a:extLst>
          </p:cNvPr>
          <p:cNvGrpSpPr/>
          <p:nvPr/>
        </p:nvGrpSpPr>
        <p:grpSpPr>
          <a:xfrm>
            <a:off x="14517814" y="-315404"/>
            <a:ext cx="3964281" cy="10917809"/>
            <a:chOff x="0" y="0"/>
            <a:chExt cx="1044090" cy="287547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C16B5AC-2747-394B-8D50-4E5DE0C54CFC}"/>
                </a:ext>
              </a:extLst>
            </p:cNvPr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5314AFC-7312-364F-4446-933DB1A97A94}"/>
                </a:ext>
              </a:extLst>
            </p:cNvPr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1585A709-8D28-DF25-4918-2C6DCA80A465}"/>
              </a:ext>
            </a:extLst>
          </p:cNvPr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5E447C3-49BA-3691-E52A-5DCF27247A7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4500FA4B-CFB4-0406-34CD-C380AFE2965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EC4530E6-44DA-6369-8A00-F68BD0D38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0" y="1549814"/>
            <a:ext cx="8229600" cy="1143000"/>
          </a:xfrm>
        </p:spPr>
        <p:txBody>
          <a:bodyPr/>
          <a:lstStyle/>
          <a:p>
            <a:r>
              <a:rPr lang="en-US" sz="4400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TABLE OF CONTENTS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906C916-A1A0-4592-8776-7C346E86C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7765" y="3162300"/>
            <a:ext cx="9562235" cy="6677453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ABSTRACT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EXISTING SYSTEM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PROPOSED SYSTEM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PURPOSE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SCOPE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INTRODUCTION TO MERN STACK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TECHNICAL ARCHITECTURE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KEY FEATURES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ARCHITECTURE OF MERN STACK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ER DIAGRAM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USER ROLES AND RESPONSIBILITY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PROJECT STRUCTURE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PROJECT EXECUTION SCREENSHOTS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FUTURE ENHANCEMENT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CONCLUSION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76F1100-325F-C226-BBF8-E019281E2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657273"/>
            <a:ext cx="6116764" cy="918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194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5143500"/>
          </a:xfrm>
          <a:custGeom>
            <a:avLst/>
            <a:gdLst/>
            <a:ahLst/>
            <a:cxnLst/>
            <a:rect l="l" t="t" r="r" b="b"/>
            <a:pathLst>
              <a:path w="18288000" h="51435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2406" b="-6448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88217" y="9258300"/>
            <a:ext cx="18476217" cy="1028700"/>
            <a:chOff x="0" y="0"/>
            <a:chExt cx="4866164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66164" cy="270933"/>
            </a:xfrm>
            <a:custGeom>
              <a:avLst/>
              <a:gdLst/>
              <a:ahLst/>
              <a:cxnLst/>
              <a:rect l="l" t="t" r="r" b="b"/>
              <a:pathLst>
                <a:path w="4866164" h="270933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367558" y="2590556"/>
            <a:ext cx="11552885" cy="5105887"/>
            <a:chOff x="0" y="0"/>
            <a:chExt cx="3042735" cy="13447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42735" cy="1344760"/>
            </a:xfrm>
            <a:custGeom>
              <a:avLst/>
              <a:gdLst/>
              <a:ahLst/>
              <a:cxnLst/>
              <a:rect l="l" t="t" r="r" b="b"/>
              <a:pathLst>
                <a:path w="3042735" h="1344760">
                  <a:moveTo>
                    <a:pt x="0" y="0"/>
                  </a:moveTo>
                  <a:lnTo>
                    <a:pt x="3042735" y="0"/>
                  </a:lnTo>
                  <a:lnTo>
                    <a:pt x="3042735" y="1344760"/>
                  </a:lnTo>
                  <a:lnTo>
                    <a:pt x="0" y="1344760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042735" cy="1382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269838" y="2903493"/>
            <a:ext cx="5748323" cy="992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95"/>
              </a:lnSpc>
              <a:spcBef>
                <a:spcPct val="0"/>
              </a:spcBef>
            </a:pPr>
            <a:r>
              <a:rPr lang="en-US" sz="5854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ABSTRACT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038600" y="4016738"/>
            <a:ext cx="10494490" cy="3725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</a:t>
            </a:r>
            <a:r>
              <a:rPr lang="en-US" sz="2400" b="1" dirty="0">
                <a:solidFill>
                  <a:schemeClr val="bg1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Online Learning Platform (OLP)</a:t>
            </a:r>
            <a:r>
              <a:rPr lang="en-US" sz="2400" dirty="0">
                <a:solidFill>
                  <a:schemeClr val="bg1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built on the </a:t>
            </a:r>
            <a:r>
              <a:rPr lang="en-US" sz="2400" b="1" dirty="0">
                <a:solidFill>
                  <a:schemeClr val="bg1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MERN stack</a:t>
            </a:r>
            <a:r>
              <a:rPr lang="en-US" sz="2400" dirty="0">
                <a:solidFill>
                  <a:schemeClr val="bg1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(MongoDB, Express, React, Node.js), is a user-friendly solution for global education. It features course management, interactive tools, multi-device accessibility, secure user authentication, and payment integration. OLP empowers students with flexible learning, peer interaction, and certifications while supporting instructors and administrators in content and system management.</a:t>
            </a:r>
            <a:endParaRPr lang="en-US" sz="2400" dirty="0">
              <a:solidFill>
                <a:schemeClr val="bg1"/>
              </a:solidFill>
            </a:endParaRPr>
          </a:p>
          <a:p>
            <a:pPr algn="ctr">
              <a:lnSpc>
                <a:spcPts val="3288"/>
              </a:lnSpc>
              <a:spcBef>
                <a:spcPct val="0"/>
              </a:spcBef>
            </a:pPr>
            <a:r>
              <a:rPr lang="en-US" sz="2348" spc="-46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6">
            <a:extLst>
              <a:ext uri="{FF2B5EF4-FFF2-40B4-BE49-F238E27FC236}">
                <a16:creationId xmlns:a16="http://schemas.microsoft.com/office/drawing/2014/main" id="{CE9628BB-D666-6967-0820-EAC310A8CCB8}"/>
              </a:ext>
            </a:extLst>
          </p:cNvPr>
          <p:cNvGrpSpPr/>
          <p:nvPr/>
        </p:nvGrpSpPr>
        <p:grpSpPr>
          <a:xfrm>
            <a:off x="15403415" y="-1867766"/>
            <a:ext cx="3735531" cy="3735531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63DA938-63D4-B973-0244-865062655E0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53437EBB-AC7C-DA18-029D-E7D35B96E49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2">
            <a:extLst>
              <a:ext uri="{FF2B5EF4-FFF2-40B4-BE49-F238E27FC236}">
                <a16:creationId xmlns:a16="http://schemas.microsoft.com/office/drawing/2014/main" id="{E546876E-C6CA-8DA4-F4DE-150C44F62695}"/>
              </a:ext>
            </a:extLst>
          </p:cNvPr>
          <p:cNvGrpSpPr/>
          <p:nvPr/>
        </p:nvGrpSpPr>
        <p:grpSpPr>
          <a:xfrm>
            <a:off x="-1066800" y="-190500"/>
            <a:ext cx="3964281" cy="10917809"/>
            <a:chOff x="0" y="0"/>
            <a:chExt cx="1044090" cy="2875472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A9840A92-4621-9FEF-880E-BFCD49BB9600}"/>
                </a:ext>
              </a:extLst>
            </p:cNvPr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DAC82C90-244F-B990-9C4D-A0F7E1741507}"/>
                </a:ext>
              </a:extLst>
            </p:cNvPr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9CB73-BC4A-3AC4-E029-410AF4761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6781" y="2552700"/>
            <a:ext cx="8534400" cy="685800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51D40"/>
                </a:solidFill>
              </a:rPr>
              <a:t>Traditional learning platforms often lack interactivity and flexibility.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51D40"/>
                </a:solidFill>
              </a:rPr>
              <a:t>Limited scalability and high operational costs for educational institutions.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51D40"/>
                </a:solidFill>
              </a:rPr>
              <a:t>Inconsistent user experience across devices and platforms.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51D40"/>
                </a:solidFill>
              </a:rPr>
              <a:t>Minimal support for real-time communication or adaptive learning paths.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51D40"/>
                </a:solidFill>
              </a:rPr>
              <a:t>No centralized system for managing students, instructors, and content.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>
              <a:solidFill>
                <a:srgbClr val="051D4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4C4F15-ADB4-7B6E-0B95-83BCCD6FB557}"/>
              </a:ext>
            </a:extLst>
          </p:cNvPr>
          <p:cNvSpPr txBox="1"/>
          <p:nvPr/>
        </p:nvSpPr>
        <p:spPr>
          <a:xfrm>
            <a:off x="257777" y="686562"/>
            <a:ext cx="59798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51D40"/>
                </a:solidFill>
                <a:latin typeface="Open Sans Extra Bold"/>
                <a:sym typeface="Open Sans Extra Bold"/>
              </a:rPr>
              <a:t>EXISTING SYSTEM</a:t>
            </a:r>
            <a:endParaRPr lang="en-US" sz="4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ACA0C5-1786-8F4F-AC22-DD961F242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20454"/>
            <a:ext cx="79502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963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>
            <a:extLst>
              <a:ext uri="{FF2B5EF4-FFF2-40B4-BE49-F238E27FC236}">
                <a16:creationId xmlns:a16="http://schemas.microsoft.com/office/drawing/2014/main" id="{DD78941F-58E7-B430-AFB4-A2158146CCE6}"/>
              </a:ext>
            </a:extLst>
          </p:cNvPr>
          <p:cNvGrpSpPr/>
          <p:nvPr/>
        </p:nvGrpSpPr>
        <p:grpSpPr>
          <a:xfrm>
            <a:off x="-496241" y="-266700"/>
            <a:ext cx="19280481" cy="2971800"/>
            <a:chOff x="0" y="0"/>
            <a:chExt cx="1044090" cy="2875472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3B5A3260-E0F2-F855-1548-04FDB5BE0D87}"/>
                </a:ext>
              </a:extLst>
            </p:cNvPr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E54DE02D-119C-4B8B-1E53-9950D9F0ED85}"/>
                </a:ext>
              </a:extLst>
            </p:cNvPr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6">
            <a:extLst>
              <a:ext uri="{FF2B5EF4-FFF2-40B4-BE49-F238E27FC236}">
                <a16:creationId xmlns:a16="http://schemas.microsoft.com/office/drawing/2014/main" id="{98D5451F-55EF-B538-AAAA-289A46C346C4}"/>
              </a:ext>
            </a:extLst>
          </p:cNvPr>
          <p:cNvGrpSpPr/>
          <p:nvPr/>
        </p:nvGrpSpPr>
        <p:grpSpPr>
          <a:xfrm>
            <a:off x="-1173794" y="7875348"/>
            <a:ext cx="21139925" cy="3735531"/>
            <a:chOff x="76200" y="-19050"/>
            <a:chExt cx="4599756" cy="812800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5D2D88A2-DB39-00C9-B7D8-E306414E475A}"/>
                </a:ext>
              </a:extLst>
            </p:cNvPr>
            <p:cNvSpPr/>
            <p:nvPr/>
          </p:nvSpPr>
          <p:spPr>
            <a:xfrm>
              <a:off x="3863156" y="-1905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50F8BFB8-AF05-E683-C51F-F97A784B432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8F0B435-22CE-9F05-95F1-BAB80558CD92}"/>
              </a:ext>
            </a:extLst>
          </p:cNvPr>
          <p:cNvSpPr txBox="1"/>
          <p:nvPr/>
        </p:nvSpPr>
        <p:spPr>
          <a:xfrm>
            <a:off x="1143000" y="723900"/>
            <a:ext cx="1043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051D40"/>
                </a:solidFill>
                <a:latin typeface="Open Sans Extra Bold"/>
                <a:sym typeface="Open Sans Extra Bold"/>
              </a:rPr>
              <a:t>PROPOSED SYSTEM</a:t>
            </a:r>
            <a:endParaRPr lang="en-US" sz="7200" dirty="0"/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B2F6C9B6-B982-4F1E-26CE-FFCC421D74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9600" y="2705100"/>
            <a:ext cx="12725400" cy="7387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51D40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51D40"/>
                </a:solidFill>
                <a:effectLst/>
                <a:latin typeface="Arial" panose="020B0604020202020204" pitchFamily="34" charset="0"/>
              </a:rPr>
              <a:t> A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51D40"/>
                </a:solidFill>
                <a:effectLst/>
                <a:latin typeface="Arial" panose="020B0604020202020204" pitchFamily="34" charset="0"/>
              </a:rPr>
              <a:t>MERN stack-based platform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51D40"/>
                </a:solidFill>
                <a:effectLst/>
                <a:latin typeface="Arial" panose="020B0604020202020204" pitchFamily="34" charset="0"/>
              </a:rPr>
              <a:t> ensuring efficient front-end, back-end, and database integration.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51D40"/>
                </a:solidFill>
                <a:effectLst/>
                <a:latin typeface="Arial" panose="020B0604020202020204" pitchFamily="34" charset="0"/>
              </a:rPr>
              <a:t> Centralized online system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51D40"/>
                </a:solidFill>
                <a:effectLst/>
                <a:latin typeface="Arial" panose="020B0604020202020204" pitchFamily="34" charset="0"/>
              </a:rPr>
              <a:t> offering flexible, self-paced learning experiences.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51D40"/>
                </a:solidFill>
                <a:effectLst/>
                <a:latin typeface="Arial" panose="020B0604020202020204" pitchFamily="34" charset="0"/>
              </a:rPr>
              <a:t> Interactive features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51D40"/>
                </a:solidFill>
                <a:effectLst/>
                <a:latin typeface="Arial" panose="020B0604020202020204" pitchFamily="34" charset="0"/>
              </a:rPr>
              <a:t>: Forums, live webinars, and real-time messaging for better    engagement.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51D40"/>
                </a:solidFill>
                <a:effectLst/>
                <a:latin typeface="Arial" panose="020B0604020202020204" pitchFamily="34" charset="0"/>
              </a:rPr>
              <a:t> Cross-device compatibility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51D40"/>
                </a:solidFill>
                <a:effectLst/>
                <a:latin typeface="Arial" panose="020B0604020202020204" pitchFamily="34" charset="0"/>
              </a:rPr>
              <a:t> for seamless access on PCs, tablets, and smartphones.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51D40"/>
                </a:solidFill>
                <a:effectLst/>
                <a:latin typeface="Arial" panose="020B0604020202020204" pitchFamily="34" charset="0"/>
              </a:rPr>
              <a:t> Secure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51D40"/>
                </a:solidFill>
                <a:effectLst/>
                <a:latin typeface="Arial" panose="020B0604020202020204" pitchFamily="34" charset="0"/>
              </a:rPr>
              <a:t>authentication and role-based access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51D40"/>
                </a:solidFill>
                <a:effectLst/>
                <a:latin typeface="Arial" panose="020B0604020202020204" pitchFamily="34" charset="0"/>
              </a:rPr>
              <a:t> for students, instructors, and admins.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51D40"/>
                </a:solidFill>
                <a:effectLst/>
                <a:latin typeface="Arial" panose="020B0604020202020204" pitchFamily="34" charset="0"/>
              </a:rPr>
              <a:t> Personalized learning paths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51D40"/>
                </a:solidFill>
                <a:effectLst/>
                <a:latin typeface="Arial" panose="020B0604020202020204" pitchFamily="34" charset="0"/>
              </a:rPr>
              <a:t> powered by adaptive algorithms.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51D40"/>
                </a:solidFill>
                <a:effectLst/>
                <a:latin typeface="Arial" panose="020B0604020202020204" pitchFamily="34" charset="0"/>
              </a:rPr>
              <a:t> Scalable and cost-effective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51D40"/>
                </a:solidFill>
                <a:effectLst/>
                <a:latin typeface="Arial" panose="020B0604020202020204" pitchFamily="34" charset="0"/>
              </a:rPr>
              <a:t> architecture with third-party integrations for payments and video content delivery. </a:t>
            </a:r>
          </a:p>
        </p:txBody>
      </p:sp>
    </p:spTree>
    <p:extLst>
      <p:ext uri="{BB962C8B-B14F-4D97-AF65-F5344CB8AC3E}">
        <p14:creationId xmlns:p14="http://schemas.microsoft.com/office/powerpoint/2010/main" val="328995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17814" y="-315404"/>
            <a:ext cx="3964281" cy="10917809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168585" y="1638300"/>
            <a:ext cx="6760246" cy="1244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sz="7320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PURPOSE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400000">
            <a:off x="2391765" y="3508036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796731" y="447246"/>
            <a:ext cx="5972616" cy="9392508"/>
          </a:xfrm>
          <a:custGeom>
            <a:avLst/>
            <a:gdLst/>
            <a:ahLst/>
            <a:cxnLst/>
            <a:rect l="l" t="t" r="r" b="b"/>
            <a:pathLst>
              <a:path w="5972616" h="9392508">
                <a:moveTo>
                  <a:pt x="0" y="0"/>
                </a:moveTo>
                <a:lnTo>
                  <a:pt x="5972616" y="0"/>
                </a:lnTo>
                <a:lnTo>
                  <a:pt x="5972616" y="9392508"/>
                </a:lnTo>
                <a:lnTo>
                  <a:pt x="0" y="9392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167903" y="3407356"/>
            <a:ext cx="6166640" cy="11656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0"/>
              </a:lnSpc>
              <a:buSzPct val="100000"/>
            </a:pPr>
            <a:r>
              <a:rPr lang="en-US" sz="3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Provide a flexible, global platform for self-paced learning and certification.</a:t>
            </a:r>
            <a:endParaRPr lang="en-US" sz="3200" dirty="0"/>
          </a:p>
        </p:txBody>
      </p:sp>
      <p:sp>
        <p:nvSpPr>
          <p:cNvPr id="19" name="Freeform 19"/>
          <p:cNvSpPr/>
          <p:nvPr/>
        </p:nvSpPr>
        <p:spPr>
          <a:xfrm rot="5400000">
            <a:off x="2391765" y="5335553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167902" y="5232758"/>
            <a:ext cx="5972615" cy="15503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0"/>
              </a:lnSpc>
              <a:buSzPct val="100000"/>
            </a:pPr>
            <a:r>
              <a:rPr lang="en-US" sz="3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Enable easy course enrollment, progress tracking, and engagement through interactive tools.</a:t>
            </a:r>
            <a:endParaRPr lang="en-US" sz="3200" dirty="0"/>
          </a:p>
        </p:txBody>
      </p:sp>
      <p:sp>
        <p:nvSpPr>
          <p:cNvPr id="31" name="Freeform 31"/>
          <p:cNvSpPr/>
          <p:nvPr/>
        </p:nvSpPr>
        <p:spPr>
          <a:xfrm rot="5400000">
            <a:off x="2391764" y="7775309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3137205" y="7410568"/>
            <a:ext cx="6760246" cy="2026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3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Streamline content creation for instructors and offer admin control over platform management.</a:t>
            </a:r>
            <a:endParaRPr lang="en-US" sz="3200" dirty="0"/>
          </a:p>
          <a:p>
            <a:pPr algn="l">
              <a:lnSpc>
                <a:spcPts val="3995"/>
              </a:lnSpc>
              <a:spcBef>
                <a:spcPct val="0"/>
              </a:spcBef>
            </a:pPr>
            <a:endParaRPr lang="en-US" sz="2853" spc="-57" dirty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1047155" y="2034331"/>
            <a:ext cx="5198418" cy="2232423"/>
          </a:xfrm>
          <a:prstGeom prst="roundRect">
            <a:avLst>
              <a:gd name="adj" fmla="val 2010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374875" y="2362052"/>
            <a:ext cx="3520231" cy="439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2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 Management</a:t>
            </a:r>
            <a:endParaRPr lang="en-US" sz="2750" dirty="0"/>
          </a:p>
        </p:txBody>
      </p:sp>
      <p:sp>
        <p:nvSpPr>
          <p:cNvPr id="5" name="Text 3"/>
          <p:cNvSpPr/>
          <p:nvPr/>
        </p:nvSpPr>
        <p:spPr>
          <a:xfrm>
            <a:off x="1374874" y="2981474"/>
            <a:ext cx="4542979" cy="957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750"/>
              </a:lnSpc>
            </a:pPr>
            <a:r>
              <a:rPr lang="en-US" sz="2313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Roles for students, instructors, and admins.</a:t>
            </a:r>
            <a:endParaRPr lang="en-US" sz="2313" dirty="0"/>
          </a:p>
        </p:txBody>
      </p:sp>
      <p:sp>
        <p:nvSpPr>
          <p:cNvPr id="6" name="Shape 4"/>
          <p:cNvSpPr/>
          <p:nvPr/>
        </p:nvSpPr>
        <p:spPr>
          <a:xfrm>
            <a:off x="6516141" y="2014833"/>
            <a:ext cx="5198418" cy="2232423"/>
          </a:xfrm>
          <a:prstGeom prst="roundRect">
            <a:avLst>
              <a:gd name="adj" fmla="val 2010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872437" y="2362052"/>
            <a:ext cx="3520231" cy="439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2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Course Management</a:t>
            </a:r>
            <a:endParaRPr lang="en-US" sz="2750" dirty="0"/>
          </a:p>
        </p:txBody>
      </p:sp>
      <p:sp>
        <p:nvSpPr>
          <p:cNvPr id="8" name="Text 6"/>
          <p:cNvSpPr/>
          <p:nvPr/>
        </p:nvSpPr>
        <p:spPr>
          <a:xfrm>
            <a:off x="6872437" y="2981474"/>
            <a:ext cx="4542979" cy="957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750"/>
              </a:lnSpc>
            </a:pPr>
            <a:r>
              <a:rPr lang="en-US" sz="2313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Creation, organization, and publishing of course content.</a:t>
            </a:r>
            <a:endParaRPr lang="en-US" sz="2313" dirty="0"/>
          </a:p>
        </p:txBody>
      </p:sp>
      <p:sp>
        <p:nvSpPr>
          <p:cNvPr id="9" name="Shape 7"/>
          <p:cNvSpPr/>
          <p:nvPr/>
        </p:nvSpPr>
        <p:spPr>
          <a:xfrm>
            <a:off x="12042279" y="2034331"/>
            <a:ext cx="5198418" cy="2232423"/>
          </a:xfrm>
          <a:prstGeom prst="roundRect">
            <a:avLst>
              <a:gd name="adj" fmla="val 2010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2370000" y="2362052"/>
            <a:ext cx="3520231" cy="439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2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Interactivity</a:t>
            </a:r>
            <a:endParaRPr lang="en-US" sz="2750" dirty="0"/>
          </a:p>
        </p:txBody>
      </p:sp>
      <p:sp>
        <p:nvSpPr>
          <p:cNvPr id="11" name="Text 9"/>
          <p:cNvSpPr/>
          <p:nvPr/>
        </p:nvSpPr>
        <p:spPr>
          <a:xfrm>
            <a:off x="12369999" y="2981474"/>
            <a:ext cx="4542979" cy="957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750"/>
              </a:lnSpc>
            </a:pPr>
            <a:r>
              <a:rPr lang="en-US" sz="2313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Discussion forums, webinars, and live chats.</a:t>
            </a:r>
            <a:endParaRPr lang="en-US" sz="2313" dirty="0"/>
          </a:p>
        </p:txBody>
      </p:sp>
      <p:sp>
        <p:nvSpPr>
          <p:cNvPr id="12" name="Shape 10"/>
          <p:cNvSpPr/>
          <p:nvPr/>
        </p:nvSpPr>
        <p:spPr>
          <a:xfrm>
            <a:off x="1047155" y="4565897"/>
            <a:ext cx="5198418" cy="2672358"/>
          </a:xfrm>
          <a:prstGeom prst="roundRect">
            <a:avLst>
              <a:gd name="adj" fmla="val 16796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374874" y="4893617"/>
            <a:ext cx="4542979" cy="879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2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Progress Tracking &amp; Certification</a:t>
            </a:r>
            <a:endParaRPr lang="en-US" sz="2750" dirty="0"/>
          </a:p>
        </p:txBody>
      </p:sp>
      <p:sp>
        <p:nvSpPr>
          <p:cNvPr id="14" name="Text 12"/>
          <p:cNvSpPr/>
          <p:nvPr/>
        </p:nvSpPr>
        <p:spPr>
          <a:xfrm>
            <a:off x="1374874" y="5952976"/>
            <a:ext cx="4542979" cy="957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750"/>
              </a:lnSpc>
            </a:pPr>
            <a:r>
              <a:rPr lang="en-US" sz="2313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Monitor progress and issue certificates.</a:t>
            </a:r>
            <a:endParaRPr lang="en-US" sz="2313" dirty="0"/>
          </a:p>
        </p:txBody>
      </p:sp>
      <p:sp>
        <p:nvSpPr>
          <p:cNvPr id="15" name="Shape 13"/>
          <p:cNvSpPr/>
          <p:nvPr/>
        </p:nvSpPr>
        <p:spPr>
          <a:xfrm>
            <a:off x="6544716" y="4565897"/>
            <a:ext cx="5198418" cy="2672358"/>
          </a:xfrm>
          <a:prstGeom prst="roundRect">
            <a:avLst>
              <a:gd name="adj" fmla="val 16796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6872437" y="4893618"/>
            <a:ext cx="3520231" cy="439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2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Payment Options</a:t>
            </a:r>
            <a:endParaRPr lang="en-US" sz="2750" dirty="0"/>
          </a:p>
        </p:txBody>
      </p:sp>
      <p:sp>
        <p:nvSpPr>
          <p:cNvPr id="17" name="Text 15"/>
          <p:cNvSpPr/>
          <p:nvPr/>
        </p:nvSpPr>
        <p:spPr>
          <a:xfrm>
            <a:off x="6872437" y="5513040"/>
            <a:ext cx="4542979" cy="957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750"/>
              </a:lnSpc>
            </a:pPr>
            <a:r>
              <a:rPr lang="en-US" sz="2313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Support for paid courses and subscriptions.</a:t>
            </a:r>
            <a:endParaRPr lang="en-US" sz="2313" dirty="0"/>
          </a:p>
        </p:txBody>
      </p:sp>
      <p:sp>
        <p:nvSpPr>
          <p:cNvPr id="18" name="Shape 16"/>
          <p:cNvSpPr/>
          <p:nvPr/>
        </p:nvSpPr>
        <p:spPr>
          <a:xfrm>
            <a:off x="12042279" y="4565897"/>
            <a:ext cx="5198418" cy="2672358"/>
          </a:xfrm>
          <a:prstGeom prst="roundRect">
            <a:avLst>
              <a:gd name="adj" fmla="val 16796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12370000" y="4893618"/>
            <a:ext cx="3520231" cy="439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2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Cross-Device Access</a:t>
            </a:r>
            <a:endParaRPr lang="en-US" sz="2750" dirty="0"/>
          </a:p>
        </p:txBody>
      </p:sp>
      <p:sp>
        <p:nvSpPr>
          <p:cNvPr id="20" name="Text 18"/>
          <p:cNvSpPr/>
          <p:nvPr/>
        </p:nvSpPr>
        <p:spPr>
          <a:xfrm>
            <a:off x="12369999" y="5513040"/>
            <a:ext cx="4542979" cy="478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750"/>
              </a:lnSpc>
            </a:pPr>
            <a:r>
              <a:rPr lang="en-US" sz="2313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Available on multiple devices.</a:t>
            </a:r>
            <a:endParaRPr lang="en-US" sz="2313" dirty="0"/>
          </a:p>
        </p:txBody>
      </p:sp>
      <p:sp>
        <p:nvSpPr>
          <p:cNvPr id="21" name="Shape 19"/>
          <p:cNvSpPr/>
          <p:nvPr/>
        </p:nvSpPr>
        <p:spPr>
          <a:xfrm>
            <a:off x="1047155" y="7537401"/>
            <a:ext cx="16193690" cy="1753641"/>
          </a:xfrm>
          <a:prstGeom prst="roundRect">
            <a:avLst>
              <a:gd name="adj" fmla="val 2559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1374875" y="7865121"/>
            <a:ext cx="3520231" cy="439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2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Admin Panel</a:t>
            </a:r>
            <a:endParaRPr lang="en-US" sz="2750" dirty="0"/>
          </a:p>
        </p:txBody>
      </p:sp>
      <p:sp>
        <p:nvSpPr>
          <p:cNvPr id="23" name="Text 21"/>
          <p:cNvSpPr/>
          <p:nvPr/>
        </p:nvSpPr>
        <p:spPr>
          <a:xfrm>
            <a:off x="1374875" y="8484543"/>
            <a:ext cx="15538251" cy="478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750"/>
              </a:lnSpc>
            </a:pPr>
            <a:r>
              <a:rPr lang="en-US" sz="2313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Monitor activity and manage platform tasks.</a:t>
            </a:r>
            <a:endParaRPr lang="en-US" sz="2313" dirty="0"/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9A20171D-4542-D21B-A53C-DD33EB514DF3}"/>
              </a:ext>
            </a:extLst>
          </p:cNvPr>
          <p:cNvSpPr txBox="1"/>
          <p:nvPr/>
        </p:nvSpPr>
        <p:spPr>
          <a:xfrm>
            <a:off x="1374874" y="590657"/>
            <a:ext cx="6760246" cy="1244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sz="7320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SCOPE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2204" y="7686324"/>
            <a:ext cx="5841799" cy="1153755"/>
          </a:xfrm>
          <a:custGeom>
            <a:avLst/>
            <a:gdLst/>
            <a:ahLst/>
            <a:cxnLst/>
            <a:rect l="l" t="t" r="r" b="b"/>
            <a:pathLst>
              <a:path w="5841799" h="1153755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224860" y="7686324"/>
            <a:ext cx="5841799" cy="1153755"/>
          </a:xfrm>
          <a:custGeom>
            <a:avLst/>
            <a:gdLst/>
            <a:ahLst/>
            <a:cxnLst/>
            <a:rect l="l" t="t" r="r" b="b"/>
            <a:pathLst>
              <a:path w="5841799" h="1153755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213997" y="7686324"/>
            <a:ext cx="5841799" cy="1153755"/>
          </a:xfrm>
          <a:custGeom>
            <a:avLst/>
            <a:gdLst/>
            <a:ahLst/>
            <a:cxnLst/>
            <a:rect l="l" t="t" r="r" b="b"/>
            <a:pathLst>
              <a:path w="5841799" h="1153755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9915677" y="3435318"/>
            <a:ext cx="4135377" cy="5044622"/>
            <a:chOff x="0" y="0"/>
            <a:chExt cx="1554321" cy="13693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065885" y="3435318"/>
            <a:ext cx="4613872" cy="4957555"/>
            <a:chOff x="0" y="0"/>
            <a:chExt cx="1554321" cy="136936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97742" y="3392086"/>
            <a:ext cx="4504251" cy="5053217"/>
            <a:chOff x="0" y="0"/>
            <a:chExt cx="1554321" cy="136936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962400" y="1234536"/>
            <a:ext cx="10813575" cy="861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151"/>
              </a:lnSpc>
              <a:spcBef>
                <a:spcPct val="0"/>
              </a:spcBef>
            </a:pPr>
            <a:r>
              <a:rPr lang="en-US" sz="5108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INTRODUCING THE MERN STACK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161997" y="6781387"/>
            <a:ext cx="4516482" cy="1205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robust and versatile Node.js framework for building server-side logic, handling API requests, and managing data interactions</a:t>
            </a:r>
            <a:endParaRPr lang="en-US" sz="1600" u="none" strike="noStrike" spc="-30" dirty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0335435" y="6679258"/>
            <a:ext cx="3609786" cy="15032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declarative JavaScript library for building user interfaces, providing a flexible and efficient way to create interactive learning experiences.</a:t>
            </a:r>
            <a:endParaRPr lang="en-US" dirty="0"/>
          </a:p>
        </p:txBody>
      </p:sp>
      <p:sp>
        <p:nvSpPr>
          <p:cNvPr id="29" name="TextBox 29"/>
          <p:cNvSpPr txBox="1"/>
          <p:nvPr/>
        </p:nvSpPr>
        <p:spPr>
          <a:xfrm>
            <a:off x="1077277" y="6183813"/>
            <a:ext cx="2877407" cy="38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r>
              <a:rPr lang="en-US" sz="2286" b="1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MongoDB</a:t>
            </a:r>
            <a:endParaRPr lang="en-US" sz="2286" b="1" u="none" strike="noStrike" dirty="0">
              <a:solidFill>
                <a:srgbClr val="051D4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6065322" y="6152322"/>
            <a:ext cx="2877407" cy="38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r>
              <a:rPr lang="en-US" sz="2286" b="1" u="none" strike="noStrike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Express.js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535596" y="6183813"/>
            <a:ext cx="2877407" cy="38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r>
              <a:rPr lang="en-US" sz="2286" b="1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React.js</a:t>
            </a:r>
            <a:endParaRPr lang="en-US" sz="2286" b="1" u="none" strike="noStrike" dirty="0">
              <a:solidFill>
                <a:srgbClr val="051D4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742950" y="6632757"/>
            <a:ext cx="4087015" cy="15032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NoSQL database ideal for handling dynamic and scalable data structures, such as user profiles, courses, and learning materials.</a:t>
            </a:r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071F2BC-428C-0ECC-BF90-9FB6A2C61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88800" y="3566770"/>
            <a:ext cx="4181463" cy="238589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105C3CB-07F7-6976-3697-CED9C5CEF3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329017" y="3684908"/>
            <a:ext cx="4238473" cy="2204006"/>
          </a:xfrm>
          <a:prstGeom prst="rect">
            <a:avLst/>
          </a:prstGeom>
        </p:spPr>
      </p:pic>
      <p:pic>
        <p:nvPicPr>
          <p:cNvPr id="1026" name="Picture 2" descr="Reactjs Development Company | Hire ...">
            <a:extLst>
              <a:ext uri="{FF2B5EF4-FFF2-40B4-BE49-F238E27FC236}">
                <a16:creationId xmlns:a16="http://schemas.microsoft.com/office/drawing/2014/main" id="{D5ACC79A-75E8-78E3-581C-5D3F70DC2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5067" y="3797364"/>
            <a:ext cx="2257096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5">
            <a:extLst>
              <a:ext uri="{FF2B5EF4-FFF2-40B4-BE49-F238E27FC236}">
                <a16:creationId xmlns:a16="http://schemas.microsoft.com/office/drawing/2014/main" id="{2CC28E54-B185-6F38-01E6-AADBF22C5A2D}"/>
              </a:ext>
            </a:extLst>
          </p:cNvPr>
          <p:cNvGrpSpPr/>
          <p:nvPr/>
        </p:nvGrpSpPr>
        <p:grpSpPr>
          <a:xfrm>
            <a:off x="14198393" y="3435318"/>
            <a:ext cx="4004742" cy="5009985"/>
            <a:chOff x="0" y="0"/>
            <a:chExt cx="1554321" cy="1369365"/>
          </a:xfrm>
        </p:grpSpPr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2FF6ECAB-133A-D298-670A-A0595A2D9491}"/>
                </a:ext>
              </a:extLst>
            </p:cNvPr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41" name="TextBox 7">
              <a:extLst>
                <a:ext uri="{FF2B5EF4-FFF2-40B4-BE49-F238E27FC236}">
                  <a16:creationId xmlns:a16="http://schemas.microsoft.com/office/drawing/2014/main" id="{7F2D178A-47DE-B95F-0751-F403397322FB}"/>
                </a:ext>
              </a:extLst>
            </p:cNvPr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2" name="TextBox 28">
            <a:extLst>
              <a:ext uri="{FF2B5EF4-FFF2-40B4-BE49-F238E27FC236}">
                <a16:creationId xmlns:a16="http://schemas.microsoft.com/office/drawing/2014/main" id="{F95A4571-BA66-0D73-CC82-0FA050413FDF}"/>
              </a:ext>
            </a:extLst>
          </p:cNvPr>
          <p:cNvSpPr txBox="1"/>
          <p:nvPr/>
        </p:nvSpPr>
        <p:spPr>
          <a:xfrm>
            <a:off x="14565140" y="6550716"/>
            <a:ext cx="3609786" cy="15032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JavaScript runtime environment that powers the server-side of the application, allowing for efficient and scalable backend operations.</a:t>
            </a:r>
            <a:endParaRPr lang="en-US" sz="1800" dirty="0"/>
          </a:p>
        </p:txBody>
      </p:sp>
      <p:sp>
        <p:nvSpPr>
          <p:cNvPr id="43" name="TextBox 31">
            <a:extLst>
              <a:ext uri="{FF2B5EF4-FFF2-40B4-BE49-F238E27FC236}">
                <a16:creationId xmlns:a16="http://schemas.microsoft.com/office/drawing/2014/main" id="{D926031C-0E87-C0DA-B363-AE83AC920174}"/>
              </a:ext>
            </a:extLst>
          </p:cNvPr>
          <p:cNvSpPr txBox="1"/>
          <p:nvPr/>
        </p:nvSpPr>
        <p:spPr>
          <a:xfrm>
            <a:off x="14670973" y="6174094"/>
            <a:ext cx="2877407" cy="38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r>
              <a:rPr lang="en-US" sz="2286" b="1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Node.js</a:t>
            </a:r>
            <a:endParaRPr lang="en-US" sz="2286" b="1" u="none" strike="noStrike" dirty="0">
              <a:solidFill>
                <a:srgbClr val="051D4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pic>
        <p:nvPicPr>
          <p:cNvPr id="1030" name="Picture 6" descr="20 Essential Tools to Empower Your Node.js Development in 2024 - DEV  Community">
            <a:extLst>
              <a:ext uri="{FF2B5EF4-FFF2-40B4-BE49-F238E27FC236}">
                <a16:creationId xmlns:a16="http://schemas.microsoft.com/office/drawing/2014/main" id="{721CE1B2-8C75-3DC4-E82C-BBE55B7A2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800" y="3736285"/>
            <a:ext cx="3518441" cy="213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1047155" y="3021955"/>
            <a:ext cx="7947273" cy="2711203"/>
          </a:xfrm>
          <a:prstGeom prst="roundRect">
            <a:avLst>
              <a:gd name="adj" fmla="val 1655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374875" y="3349676"/>
            <a:ext cx="3520231" cy="439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2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Front-End</a:t>
            </a:r>
            <a:endParaRPr lang="en-US" sz="2750" dirty="0"/>
          </a:p>
        </p:txBody>
      </p:sp>
      <p:sp>
        <p:nvSpPr>
          <p:cNvPr id="5" name="Text 3"/>
          <p:cNvSpPr/>
          <p:nvPr/>
        </p:nvSpPr>
        <p:spPr>
          <a:xfrm>
            <a:off x="1374874" y="3969098"/>
            <a:ext cx="7291834" cy="1436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750"/>
              </a:lnSpc>
            </a:pPr>
            <a:r>
              <a:rPr lang="en-US" sz="2313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Built using React, Bootstrap, and Material UI for a dynamic, responsive UI. Axios connects to the back-end via RESTful APIs.</a:t>
            </a:r>
            <a:endParaRPr lang="en-US" sz="2313" dirty="0"/>
          </a:p>
        </p:txBody>
      </p:sp>
      <p:sp>
        <p:nvSpPr>
          <p:cNvPr id="6" name="Shape 4"/>
          <p:cNvSpPr/>
          <p:nvPr/>
        </p:nvSpPr>
        <p:spPr>
          <a:xfrm>
            <a:off x="9293572" y="3021955"/>
            <a:ext cx="7947273" cy="2711203"/>
          </a:xfrm>
          <a:prstGeom prst="roundRect">
            <a:avLst>
              <a:gd name="adj" fmla="val 1655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9621292" y="3349676"/>
            <a:ext cx="3520231" cy="439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2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Back-End</a:t>
            </a:r>
            <a:endParaRPr lang="en-US" sz="2750" dirty="0"/>
          </a:p>
        </p:txBody>
      </p:sp>
      <p:sp>
        <p:nvSpPr>
          <p:cNvPr id="8" name="Text 6"/>
          <p:cNvSpPr/>
          <p:nvPr/>
        </p:nvSpPr>
        <p:spPr>
          <a:xfrm>
            <a:off x="9621292" y="3969098"/>
            <a:ext cx="7291834" cy="957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750"/>
              </a:lnSpc>
            </a:pPr>
            <a:r>
              <a:rPr lang="en-US" sz="2313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Powered by Express.js to handle server-side logic, with MongoDB for scalable data storage.</a:t>
            </a:r>
            <a:endParaRPr lang="en-US" sz="2313" dirty="0"/>
          </a:p>
        </p:txBody>
      </p:sp>
      <p:sp>
        <p:nvSpPr>
          <p:cNvPr id="9" name="Shape 7"/>
          <p:cNvSpPr/>
          <p:nvPr/>
        </p:nvSpPr>
        <p:spPr>
          <a:xfrm>
            <a:off x="1047155" y="6032301"/>
            <a:ext cx="7947273" cy="2711203"/>
          </a:xfrm>
          <a:prstGeom prst="roundRect">
            <a:avLst>
              <a:gd name="adj" fmla="val 1655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374875" y="6360022"/>
            <a:ext cx="4230141" cy="439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2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Communication &amp; Security</a:t>
            </a:r>
            <a:endParaRPr lang="en-US" sz="2750" dirty="0"/>
          </a:p>
        </p:txBody>
      </p:sp>
      <p:sp>
        <p:nvSpPr>
          <p:cNvPr id="11" name="Text 9"/>
          <p:cNvSpPr/>
          <p:nvPr/>
        </p:nvSpPr>
        <p:spPr>
          <a:xfrm>
            <a:off x="1374874" y="6979444"/>
            <a:ext cx="7291834" cy="1436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750"/>
              </a:lnSpc>
            </a:pPr>
            <a:r>
              <a:rPr lang="en-US" sz="2313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RESTful APIs ensure smooth data exchange. JWT (JSON Web Tokens) secures access with role-based permissions (students, instructors, admins).</a:t>
            </a:r>
            <a:endParaRPr lang="en-US" sz="2313" dirty="0"/>
          </a:p>
        </p:txBody>
      </p:sp>
      <p:sp>
        <p:nvSpPr>
          <p:cNvPr id="12" name="Shape 10"/>
          <p:cNvSpPr/>
          <p:nvPr/>
        </p:nvSpPr>
        <p:spPr>
          <a:xfrm>
            <a:off x="9293572" y="6032301"/>
            <a:ext cx="7947273" cy="2711203"/>
          </a:xfrm>
          <a:prstGeom prst="roundRect">
            <a:avLst>
              <a:gd name="adj" fmla="val 1655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9621292" y="6360022"/>
            <a:ext cx="3746301" cy="439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2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Features &amp; Integrations</a:t>
            </a:r>
            <a:endParaRPr lang="en-US" sz="2750" dirty="0"/>
          </a:p>
        </p:txBody>
      </p:sp>
      <p:sp>
        <p:nvSpPr>
          <p:cNvPr id="14" name="Text 12"/>
          <p:cNvSpPr/>
          <p:nvPr/>
        </p:nvSpPr>
        <p:spPr>
          <a:xfrm>
            <a:off x="9621292" y="6979444"/>
            <a:ext cx="7291834" cy="1436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750"/>
              </a:lnSpc>
            </a:pPr>
            <a:r>
              <a:rPr lang="en-US" sz="2313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Real-time chat and messaging enable interaction. Third-party payment gateways support premium content, and video streaming handles course delivery.</a:t>
            </a:r>
            <a:endParaRPr lang="en-US" sz="2313" dirty="0"/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C14002A6-710C-2D98-20E6-96D09DFD7F10}"/>
              </a:ext>
            </a:extLst>
          </p:cNvPr>
          <p:cNvSpPr txBox="1"/>
          <p:nvPr/>
        </p:nvSpPr>
        <p:spPr>
          <a:xfrm>
            <a:off x="1224220" y="395764"/>
            <a:ext cx="10283726" cy="25313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sz="7320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TECHNICAL ARCHITECTURE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899</Words>
  <Application>Microsoft Office PowerPoint</Application>
  <PresentationFormat>Custom</PresentationFormat>
  <Paragraphs>130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Calibri</vt:lpstr>
      <vt:lpstr>Courier New</vt:lpstr>
      <vt:lpstr>Nunito Semi Bold</vt:lpstr>
      <vt:lpstr>Open Sans Extra Bold</vt:lpstr>
      <vt:lpstr>Open Sauce</vt:lpstr>
      <vt:lpstr>Poppins</vt:lpstr>
      <vt:lpstr>PT Sans</vt:lpstr>
      <vt:lpstr>Wingdings</vt:lpstr>
      <vt:lpstr>Office Theme</vt:lpstr>
      <vt:lpstr>PowerPoint Presentation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ER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Project</dc:title>
  <dc:creator>Lalkrishna Reghunath</dc:creator>
  <cp:lastModifiedBy>Lalkrishna Reghunath</cp:lastModifiedBy>
  <cp:revision>13</cp:revision>
  <dcterms:created xsi:type="dcterms:W3CDTF">2006-08-16T00:00:00Z</dcterms:created>
  <dcterms:modified xsi:type="dcterms:W3CDTF">2024-12-06T18:21:11Z</dcterms:modified>
  <dc:identifier>DAGXYIpHa4k</dc:identifier>
</cp:coreProperties>
</file>